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3" r:id="rId16"/>
    <p:sldId id="271" r:id="rId17"/>
    <p:sldId id="27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E6476D-FC41-4662-88EA-3D867758A3F2}" v="37" dt="2024-09-06T13:03:46.1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60"/>
  </p:normalViewPr>
  <p:slideViewPr>
    <p:cSldViewPr snapToGrid="0">
      <p:cViewPr varScale="1">
        <p:scale>
          <a:sx n="82" d="100"/>
          <a:sy n="82" d="100"/>
        </p:scale>
        <p:origin x="89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A385688C-7A37-4C44-B545-A9AB6D8D5202}" type="datetimeFigureOut">
              <a:rPr lang="en-GB" smtClean="0"/>
              <a:t>28/11/2024</a:t>
            </a:fld>
            <a:endParaRPr lang="en-GB"/>
          </a:p>
        </p:txBody>
      </p:sp>
      <p:sp>
        <p:nvSpPr>
          <p:cNvPr id="5" name="Footer Placeholder 4"/>
          <p:cNvSpPr>
            <a:spLocks noGrp="1"/>
          </p:cNvSpPr>
          <p:nvPr>
            <p:ph type="ftr" sz="quarter" idx="11"/>
          </p:nvPr>
        </p:nvSpPr>
        <p:spPr>
          <a:xfrm>
            <a:off x="1876424" y="5410201"/>
            <a:ext cx="5124886" cy="365125"/>
          </a:xfrm>
        </p:spPr>
        <p:txBody>
          <a:bodyPr/>
          <a:lstStyle/>
          <a:p>
            <a:endParaRPr lang="en-GB"/>
          </a:p>
        </p:txBody>
      </p:sp>
      <p:sp>
        <p:nvSpPr>
          <p:cNvPr id="6" name="Slide Number Placeholder 5"/>
          <p:cNvSpPr>
            <a:spLocks noGrp="1"/>
          </p:cNvSpPr>
          <p:nvPr>
            <p:ph type="sldNum" sz="quarter" idx="12"/>
          </p:nvPr>
        </p:nvSpPr>
        <p:spPr>
          <a:xfrm>
            <a:off x="9896911" y="5410199"/>
            <a:ext cx="771089" cy="365125"/>
          </a:xfrm>
        </p:spPr>
        <p:txBody>
          <a:bodyPr/>
          <a:lstStyle/>
          <a:p>
            <a:fld id="{5E80C98F-FD07-446F-ADFE-9DC5D0183678}" type="slidenum">
              <a:rPr lang="en-GB" smtClean="0"/>
              <a:t>‹#›</a:t>
            </a:fld>
            <a:endParaRPr lang="en-GB"/>
          </a:p>
        </p:txBody>
      </p:sp>
    </p:spTree>
    <p:extLst>
      <p:ext uri="{BB962C8B-B14F-4D97-AF65-F5344CB8AC3E}">
        <p14:creationId xmlns:p14="http://schemas.microsoft.com/office/powerpoint/2010/main" val="3328247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85688C-7A37-4C44-B545-A9AB6D8D5202}" type="datetimeFigureOut">
              <a:rPr lang="en-GB" smtClean="0"/>
              <a:t>28/11/2024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80C98F-FD07-446F-ADFE-9DC5D0183678}" type="slidenum">
              <a:rPr lang="en-GB" smtClean="0"/>
              <a:t>‹#›</a:t>
            </a:fld>
            <a:endParaRPr lang="en-GB"/>
          </a:p>
        </p:txBody>
      </p:sp>
    </p:spTree>
    <p:extLst>
      <p:ext uri="{BB962C8B-B14F-4D97-AF65-F5344CB8AC3E}">
        <p14:creationId xmlns:p14="http://schemas.microsoft.com/office/powerpoint/2010/main" val="1848470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85688C-7A37-4C44-B545-A9AB6D8D5202}" type="datetimeFigureOut">
              <a:rPr lang="en-GB" smtClean="0"/>
              <a:t>28/11/2024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80C98F-FD07-446F-ADFE-9DC5D0183678}" type="slidenum">
              <a:rPr lang="en-GB" smtClean="0"/>
              <a:t>‹#›</a:t>
            </a:fld>
            <a:endParaRPr lang="en-GB"/>
          </a:p>
        </p:txBody>
      </p:sp>
    </p:spTree>
    <p:extLst>
      <p:ext uri="{BB962C8B-B14F-4D97-AF65-F5344CB8AC3E}">
        <p14:creationId xmlns:p14="http://schemas.microsoft.com/office/powerpoint/2010/main" val="2556833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85688C-7A37-4C44-B545-A9AB6D8D5202}" type="datetimeFigureOut">
              <a:rPr lang="en-GB" smtClean="0"/>
              <a:t>28/11/2024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80C98F-FD07-446F-ADFE-9DC5D0183678}" type="slidenum">
              <a:rPr lang="en-GB" smtClean="0"/>
              <a:t>‹#›</a:t>
            </a:fld>
            <a:endParaRPr lang="en-GB"/>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98280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85688C-7A37-4C44-B545-A9AB6D8D5202}" type="datetimeFigureOut">
              <a:rPr lang="en-GB" smtClean="0"/>
              <a:t>28/11/2024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80C98F-FD07-446F-ADFE-9DC5D0183678}" type="slidenum">
              <a:rPr lang="en-GB" smtClean="0"/>
              <a:t>‹#›</a:t>
            </a:fld>
            <a:endParaRPr lang="en-GB"/>
          </a:p>
        </p:txBody>
      </p:sp>
    </p:spTree>
    <p:extLst>
      <p:ext uri="{BB962C8B-B14F-4D97-AF65-F5344CB8AC3E}">
        <p14:creationId xmlns:p14="http://schemas.microsoft.com/office/powerpoint/2010/main" val="3925847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385688C-7A37-4C44-B545-A9AB6D8D5202}" type="datetimeFigureOut">
              <a:rPr lang="en-GB" smtClean="0"/>
              <a:t>28/11/2024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E80C98F-FD07-446F-ADFE-9DC5D0183678}" type="slidenum">
              <a:rPr lang="en-GB" smtClean="0"/>
              <a:t>‹#›</a:t>
            </a:fld>
            <a:endParaRPr lang="en-GB"/>
          </a:p>
        </p:txBody>
      </p:sp>
    </p:spTree>
    <p:extLst>
      <p:ext uri="{BB962C8B-B14F-4D97-AF65-F5344CB8AC3E}">
        <p14:creationId xmlns:p14="http://schemas.microsoft.com/office/powerpoint/2010/main" val="4057337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385688C-7A37-4C44-B545-A9AB6D8D5202}" type="datetimeFigureOut">
              <a:rPr lang="en-GB" smtClean="0"/>
              <a:t>28/11/2024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E80C98F-FD07-446F-ADFE-9DC5D0183678}" type="slidenum">
              <a:rPr lang="en-GB" smtClean="0"/>
              <a:t>‹#›</a:t>
            </a:fld>
            <a:endParaRPr lang="en-GB"/>
          </a:p>
        </p:txBody>
      </p:sp>
    </p:spTree>
    <p:extLst>
      <p:ext uri="{BB962C8B-B14F-4D97-AF65-F5344CB8AC3E}">
        <p14:creationId xmlns:p14="http://schemas.microsoft.com/office/powerpoint/2010/main" val="20540234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85688C-7A37-4C44-B545-A9AB6D8D5202}" type="datetimeFigureOut">
              <a:rPr lang="en-GB" smtClean="0"/>
              <a:t>28/11/2024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80C98F-FD07-446F-ADFE-9DC5D0183678}" type="slidenum">
              <a:rPr lang="en-GB" smtClean="0"/>
              <a:t>‹#›</a:t>
            </a:fld>
            <a:endParaRPr lang="en-GB"/>
          </a:p>
        </p:txBody>
      </p:sp>
    </p:spTree>
    <p:extLst>
      <p:ext uri="{BB962C8B-B14F-4D97-AF65-F5344CB8AC3E}">
        <p14:creationId xmlns:p14="http://schemas.microsoft.com/office/powerpoint/2010/main" val="20618700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85688C-7A37-4C44-B545-A9AB6D8D5202}" type="datetimeFigureOut">
              <a:rPr lang="en-GB" smtClean="0"/>
              <a:t>28/11/2024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80C98F-FD07-446F-ADFE-9DC5D0183678}" type="slidenum">
              <a:rPr lang="en-GB" smtClean="0"/>
              <a:t>‹#›</a:t>
            </a:fld>
            <a:endParaRPr lang="en-GB"/>
          </a:p>
        </p:txBody>
      </p:sp>
    </p:spTree>
    <p:extLst>
      <p:ext uri="{BB962C8B-B14F-4D97-AF65-F5344CB8AC3E}">
        <p14:creationId xmlns:p14="http://schemas.microsoft.com/office/powerpoint/2010/main" val="2187686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85688C-7A37-4C44-B545-A9AB6D8D5202}" type="datetimeFigureOut">
              <a:rPr lang="en-GB" smtClean="0"/>
              <a:t>28/11/2024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80C98F-FD07-446F-ADFE-9DC5D0183678}" type="slidenum">
              <a:rPr lang="en-GB" smtClean="0"/>
              <a:t>‹#›</a:t>
            </a:fld>
            <a:endParaRPr lang="en-GB"/>
          </a:p>
        </p:txBody>
      </p:sp>
    </p:spTree>
    <p:extLst>
      <p:ext uri="{BB962C8B-B14F-4D97-AF65-F5344CB8AC3E}">
        <p14:creationId xmlns:p14="http://schemas.microsoft.com/office/powerpoint/2010/main" val="1197009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85688C-7A37-4C44-B545-A9AB6D8D5202}" type="datetimeFigureOut">
              <a:rPr lang="en-GB" smtClean="0"/>
              <a:t>28/11/2024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80C98F-FD07-446F-ADFE-9DC5D0183678}" type="slidenum">
              <a:rPr lang="en-GB" smtClean="0"/>
              <a:t>‹#›</a:t>
            </a:fld>
            <a:endParaRPr lang="en-GB"/>
          </a:p>
        </p:txBody>
      </p:sp>
    </p:spTree>
    <p:extLst>
      <p:ext uri="{BB962C8B-B14F-4D97-AF65-F5344CB8AC3E}">
        <p14:creationId xmlns:p14="http://schemas.microsoft.com/office/powerpoint/2010/main" val="50567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385688C-7A37-4C44-B545-A9AB6D8D5202}" type="datetimeFigureOut">
              <a:rPr lang="en-GB" smtClean="0"/>
              <a:t>28/11/2024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80C98F-FD07-446F-ADFE-9DC5D0183678}" type="slidenum">
              <a:rPr lang="en-GB" smtClean="0"/>
              <a:t>‹#›</a:t>
            </a:fld>
            <a:endParaRPr lang="en-GB"/>
          </a:p>
        </p:txBody>
      </p:sp>
    </p:spTree>
    <p:extLst>
      <p:ext uri="{BB962C8B-B14F-4D97-AF65-F5344CB8AC3E}">
        <p14:creationId xmlns:p14="http://schemas.microsoft.com/office/powerpoint/2010/main" val="412645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85688C-7A37-4C44-B545-A9AB6D8D5202}" type="datetimeFigureOut">
              <a:rPr lang="en-GB" smtClean="0"/>
              <a:t>28/11/2024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E80C98F-FD07-446F-ADFE-9DC5D0183678}" type="slidenum">
              <a:rPr lang="en-GB" smtClean="0"/>
              <a:t>‹#›</a:t>
            </a:fld>
            <a:endParaRPr lang="en-GB"/>
          </a:p>
        </p:txBody>
      </p:sp>
    </p:spTree>
    <p:extLst>
      <p:ext uri="{BB962C8B-B14F-4D97-AF65-F5344CB8AC3E}">
        <p14:creationId xmlns:p14="http://schemas.microsoft.com/office/powerpoint/2010/main" val="3318893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385688C-7A37-4C44-B545-A9AB6D8D5202}" type="datetimeFigureOut">
              <a:rPr lang="en-GB" smtClean="0"/>
              <a:t>28/11/2024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E80C98F-FD07-446F-ADFE-9DC5D0183678}" type="slidenum">
              <a:rPr lang="en-GB" smtClean="0"/>
              <a:t>‹#›</a:t>
            </a:fld>
            <a:endParaRPr lang="en-GB"/>
          </a:p>
        </p:txBody>
      </p:sp>
    </p:spTree>
    <p:extLst>
      <p:ext uri="{BB962C8B-B14F-4D97-AF65-F5344CB8AC3E}">
        <p14:creationId xmlns:p14="http://schemas.microsoft.com/office/powerpoint/2010/main" val="2392758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85688C-7A37-4C44-B545-A9AB6D8D5202}" type="datetimeFigureOut">
              <a:rPr lang="en-GB" smtClean="0"/>
              <a:t>28/11/2024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E80C98F-FD07-446F-ADFE-9DC5D0183678}" type="slidenum">
              <a:rPr lang="en-GB" smtClean="0"/>
              <a:t>‹#›</a:t>
            </a:fld>
            <a:endParaRPr lang="en-GB"/>
          </a:p>
        </p:txBody>
      </p:sp>
    </p:spTree>
    <p:extLst>
      <p:ext uri="{BB962C8B-B14F-4D97-AF65-F5344CB8AC3E}">
        <p14:creationId xmlns:p14="http://schemas.microsoft.com/office/powerpoint/2010/main" val="910261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85688C-7A37-4C44-B545-A9AB6D8D5202}" type="datetimeFigureOut">
              <a:rPr lang="en-GB" smtClean="0"/>
              <a:t>28/11/2024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80C98F-FD07-446F-ADFE-9DC5D0183678}" type="slidenum">
              <a:rPr lang="en-GB" smtClean="0"/>
              <a:t>‹#›</a:t>
            </a:fld>
            <a:endParaRPr lang="en-GB"/>
          </a:p>
        </p:txBody>
      </p:sp>
    </p:spTree>
    <p:extLst>
      <p:ext uri="{BB962C8B-B14F-4D97-AF65-F5344CB8AC3E}">
        <p14:creationId xmlns:p14="http://schemas.microsoft.com/office/powerpoint/2010/main" val="1965701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85688C-7A37-4C44-B545-A9AB6D8D5202}" type="datetimeFigureOut">
              <a:rPr lang="en-GB" smtClean="0"/>
              <a:t>28/11/2024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80C98F-FD07-446F-ADFE-9DC5D0183678}" type="slidenum">
              <a:rPr lang="en-GB" smtClean="0"/>
              <a:t>‹#›</a:t>
            </a:fld>
            <a:endParaRPr lang="en-GB"/>
          </a:p>
        </p:txBody>
      </p:sp>
    </p:spTree>
    <p:extLst>
      <p:ext uri="{BB962C8B-B14F-4D97-AF65-F5344CB8AC3E}">
        <p14:creationId xmlns:p14="http://schemas.microsoft.com/office/powerpoint/2010/main" val="593791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385688C-7A37-4C44-B545-A9AB6D8D5202}" type="datetimeFigureOut">
              <a:rPr lang="en-GB" smtClean="0"/>
              <a:t>28/11/2024</a:t>
            </a:fld>
            <a:endParaRPr lang="en-GB"/>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E80C98F-FD07-446F-ADFE-9DC5D0183678}" type="slidenum">
              <a:rPr lang="en-GB" smtClean="0"/>
              <a:t>‹#›</a:t>
            </a:fld>
            <a:endParaRPr lang="en-GB"/>
          </a:p>
        </p:txBody>
      </p:sp>
    </p:spTree>
    <p:extLst>
      <p:ext uri="{BB962C8B-B14F-4D97-AF65-F5344CB8AC3E}">
        <p14:creationId xmlns:p14="http://schemas.microsoft.com/office/powerpoint/2010/main" val="2934050468"/>
      </p:ext>
    </p:extLst>
  </p:cSld>
  <p:clrMap bg1="dk1" tx1="lt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youtu.be/ISba05AGqJk" TargetMode="External"/><Relationship Id="rId7" Type="http://schemas.openxmlformats.org/officeDocument/2006/relationships/image" Target="../media/image9.png"/><Relationship Id="rId2" Type="http://schemas.openxmlformats.org/officeDocument/2006/relationships/hyperlink" Target="https://youtu.be/z9633ZL9zls"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hyperlink" Target="https://youtu.be/Dst2Gs-tzp0" TargetMode="External"/><Relationship Id="rId7" Type="http://schemas.openxmlformats.org/officeDocument/2006/relationships/image" Target="../media/image11.png"/><Relationship Id="rId2" Type="http://schemas.openxmlformats.org/officeDocument/2006/relationships/hyperlink" Target="https://youtu.be/RT1y2pqSYhA" TargetMode="Externa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youtu.be/8lgj3Wm5R5I" TargetMode="External"/><Relationship Id="rId4" Type="http://schemas.openxmlformats.org/officeDocument/2006/relationships/hyperlink" Target="https://youtu.be/d53YS4wQuBA"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playlist?list=PLhSmMGgX6cin37FQS9NAbYSx6xrOTvEF4"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snapcymru.org/get-support/idp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mailto:coganps@valeofglamorgan.gov.u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valeofglamorgan.gov.uk/en/living/schools/Additional-Learning-Needs/Additional-Learning-Needs.asp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gbr01.safelinks.protection.outlook.com/?url=https%3A%2F%2Fwww.youtube.com%2Fwatch%3Fv%3DEX5nSx082PU&amp;data=04%7C01%7Csredrup%40valeofglamorgan.gov.uk%7C770248243aaa4c31a8a608d936e5de99%7Ce399d3bb38ed469691cf79851dbf55ec%7C0%7C0%7C637601183164312252%7CUnknown%7CTWFpbGZsb3d8eyJWIjoiMC4wLjAwMDAiLCJQIjoiV2luMzIiLCJBTiI6Ik1haWwiLCJXVCI6Mn0%3D%7C1000&amp;sdata=Ld2Tv5Pzn38oUiCJnmWRlaPnII6V3VKKve8wi6fDsA4%3D&amp;reserved=0" TargetMode="External"/><Relationship Id="rId2" Type="http://schemas.openxmlformats.org/officeDocument/2006/relationships/hyperlink" Target="https://gbr01.safelinks.protection.outlook.com/?url=http%3A%2F%2Fwww.valeofglamorgan.gov.uk%2Ftheindex&amp;data=04%7C01%7Csredrup%40valeofglamorgan.gov.uk%7C770248243aaa4c31a8a608d936e5de99%7Ce399d3bb38ed469691cf79851dbf55ec%7C0%7C0%7C637601183164302299%7CUnknown%7CTWFpbGZsb3d8eyJWIjoiMC4wLjAwMDAiLCJQIjoiV2luMzIiLCJBTiI6Ik1haWwiLCJXVCI6Mn0%3D%7C1000&amp;sdata=uGScMcvbwCfoJ%2BzMSla292BnaOVfc61P7gmw9RNOJbc%3D&amp;reserved=0"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gbr01.safelinks.protection.outlook.com/?url=https%3A%2F%2Fwww.youtube.com%2Fwatch%3Fv%3DArURUQW2JyM&amp;data=04%7C01%7Csredrup%40valeofglamorgan.gov.uk%7C770248243aaa4c31a8a608d936e5de99%7Ce399d3bb38ed469691cf79851dbf55ec%7C0%7C0%7C637601183164322209%7CUnknown%7CTWFpbGZsb3d8eyJWIjoiMC4wLjAwMDAiLCJQIjoiV2luMzIiLCJBTiI6Ik1haWwiLCJXVCI6Mn0%3D%7C1000&amp;sdata=XlzSoBzep8FcCA4pnR7fc0ovL2zyoOQ8jz8cHJFVz50%3D&amp;reserved=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FzPllzbheI8"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19AC6-03D3-5A6F-FA20-A65DBFF50CA6}"/>
              </a:ext>
            </a:extLst>
          </p:cNvPr>
          <p:cNvSpPr>
            <a:spLocks noGrp="1"/>
          </p:cNvSpPr>
          <p:nvPr>
            <p:ph type="ctrTitle"/>
          </p:nvPr>
        </p:nvSpPr>
        <p:spPr>
          <a:xfrm>
            <a:off x="1595070" y="3057023"/>
            <a:ext cx="8791575" cy="1301673"/>
          </a:xfrm>
        </p:spPr>
        <p:txBody>
          <a:bodyPr>
            <a:normAutofit/>
          </a:bodyPr>
          <a:lstStyle/>
          <a:p>
            <a:pPr algn="ctr"/>
            <a:r>
              <a:rPr lang="en-GB" sz="4400" dirty="0"/>
              <a:t>ADDITIONAL LEARNING NEEDS &amp; EDUCATIONAL TRIBUNAL ACT </a:t>
            </a:r>
          </a:p>
        </p:txBody>
      </p:sp>
      <p:pic>
        <p:nvPicPr>
          <p:cNvPr id="5" name="Picture 4">
            <a:extLst>
              <a:ext uri="{FF2B5EF4-FFF2-40B4-BE49-F238E27FC236}">
                <a16:creationId xmlns:a16="http://schemas.microsoft.com/office/drawing/2014/main" id="{650FEFA1-98DF-6DB0-0E13-3A6751F8D87B}"/>
              </a:ext>
            </a:extLst>
          </p:cNvPr>
          <p:cNvPicPr>
            <a:picLocks noChangeAspect="1"/>
          </p:cNvPicPr>
          <p:nvPr/>
        </p:nvPicPr>
        <p:blipFill>
          <a:blip r:embed="rId3"/>
          <a:srcRect l="69483" t="23358" r="11462" b="58008"/>
          <a:stretch/>
        </p:blipFill>
        <p:spPr>
          <a:xfrm>
            <a:off x="2492144" y="1108038"/>
            <a:ext cx="1481980" cy="1391267"/>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pic>
        <p:nvPicPr>
          <p:cNvPr id="13" name="Picture 12">
            <a:extLst>
              <a:ext uri="{FF2B5EF4-FFF2-40B4-BE49-F238E27FC236}">
                <a16:creationId xmlns:a16="http://schemas.microsoft.com/office/drawing/2014/main" id="{B781AFE6-FF98-DE19-D8FE-6F5C8F92F1F3}"/>
              </a:ext>
            </a:extLst>
          </p:cNvPr>
          <p:cNvPicPr>
            <a:picLocks noChangeAspect="1"/>
          </p:cNvPicPr>
          <p:nvPr/>
        </p:nvPicPr>
        <p:blipFill>
          <a:blip r:embed="rId4"/>
          <a:stretch>
            <a:fillRect/>
          </a:stretch>
        </p:blipFill>
        <p:spPr>
          <a:xfrm>
            <a:off x="7888105" y="952135"/>
            <a:ext cx="1713096" cy="1541787"/>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371563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390B7-841F-8BBF-9841-7393E5D61162}"/>
              </a:ext>
            </a:extLst>
          </p:cNvPr>
          <p:cNvSpPr>
            <a:spLocks noGrp="1"/>
          </p:cNvSpPr>
          <p:nvPr>
            <p:ph type="title"/>
          </p:nvPr>
        </p:nvSpPr>
        <p:spPr>
          <a:xfrm>
            <a:off x="1141412" y="327514"/>
            <a:ext cx="9905998" cy="1478570"/>
          </a:xfrm>
        </p:spPr>
        <p:txBody>
          <a:bodyPr/>
          <a:lstStyle/>
          <a:p>
            <a:r>
              <a:rPr lang="en-GB" dirty="0"/>
              <a:t>ALN &amp; DISPUTE RESOLUTION</a:t>
            </a:r>
          </a:p>
        </p:txBody>
      </p:sp>
      <p:sp>
        <p:nvSpPr>
          <p:cNvPr id="3" name="Content Placeholder 2">
            <a:extLst>
              <a:ext uri="{FF2B5EF4-FFF2-40B4-BE49-F238E27FC236}">
                <a16:creationId xmlns:a16="http://schemas.microsoft.com/office/drawing/2014/main" id="{00FE5315-6627-3DBA-9528-4BECBC313765}"/>
              </a:ext>
            </a:extLst>
          </p:cNvPr>
          <p:cNvSpPr>
            <a:spLocks noGrp="1"/>
          </p:cNvSpPr>
          <p:nvPr>
            <p:ph idx="1"/>
          </p:nvPr>
        </p:nvSpPr>
        <p:spPr>
          <a:xfrm>
            <a:off x="218661" y="1351722"/>
            <a:ext cx="11290851" cy="5178764"/>
          </a:xfrm>
        </p:spPr>
        <p:txBody>
          <a:bodyPr>
            <a:normAutofit fontScale="92500" lnSpcReduction="10000"/>
          </a:bodyPr>
          <a:lstStyle/>
          <a:p>
            <a:pPr marL="0" indent="0">
              <a:buNone/>
            </a:pPr>
            <a:r>
              <a:rPr lang="en-GB" dirty="0"/>
              <a:t>SNAP Cymru provides information, advice and support for parents, children and young people who have, or may have, Additional Learning Needs or disabilities SNAP Cymru provide the following impartial, confidential and free services:</a:t>
            </a:r>
          </a:p>
          <a:p>
            <a:pPr marL="0" indent="0">
              <a:buNone/>
            </a:pPr>
            <a:r>
              <a:rPr lang="en-GB" dirty="0"/>
              <a:t> • Helpline Information, Advice and Support </a:t>
            </a:r>
          </a:p>
          <a:p>
            <a:pPr marL="0" indent="0">
              <a:buNone/>
            </a:pPr>
            <a:r>
              <a:rPr lang="en-GB" dirty="0"/>
              <a:t>• Specialist Casework </a:t>
            </a:r>
          </a:p>
          <a:p>
            <a:pPr marL="0" indent="0">
              <a:buNone/>
            </a:pPr>
            <a:r>
              <a:rPr lang="en-GB" dirty="0"/>
              <a:t>• Discrimination Advice and Casework </a:t>
            </a:r>
          </a:p>
          <a:p>
            <a:pPr marL="0" indent="0">
              <a:buNone/>
            </a:pPr>
            <a:r>
              <a:rPr lang="en-GB" dirty="0"/>
              <a:t>• Independent Specialist ALN Advocacy </a:t>
            </a:r>
          </a:p>
          <a:p>
            <a:pPr marL="0" indent="0">
              <a:buNone/>
            </a:pPr>
            <a:r>
              <a:rPr lang="en-GB" dirty="0"/>
              <a:t>• Disagreement Resolution Children, young people or parents can contact SNAP Cymru </a:t>
            </a:r>
          </a:p>
          <a:p>
            <a:pPr marL="0" indent="0">
              <a:buNone/>
            </a:pPr>
            <a:r>
              <a:rPr lang="en-GB" dirty="0"/>
              <a:t>on:  0808 801 0608 or visit www.snapcymru.org an ALN enquiry can be submitted using the form on www.snapcymru.org/contact To request a dispute resolution service email: DRS@snapcymru.org or for more information on dispute resolution see https://www.snapcymru.org/mediation</a:t>
            </a:r>
          </a:p>
        </p:txBody>
      </p:sp>
    </p:spTree>
    <p:extLst>
      <p:ext uri="{BB962C8B-B14F-4D97-AF65-F5344CB8AC3E}">
        <p14:creationId xmlns:p14="http://schemas.microsoft.com/office/powerpoint/2010/main" val="1459400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39957-6EE0-ADA2-64F1-83EBE7D57AA3}"/>
              </a:ext>
            </a:extLst>
          </p:cNvPr>
          <p:cNvSpPr>
            <a:spLocks noGrp="1"/>
          </p:cNvSpPr>
          <p:nvPr>
            <p:ph type="title"/>
          </p:nvPr>
        </p:nvSpPr>
        <p:spPr>
          <a:xfrm>
            <a:off x="942630" y="159427"/>
            <a:ext cx="9905998" cy="865182"/>
          </a:xfrm>
        </p:spPr>
        <p:txBody>
          <a:bodyPr>
            <a:normAutofit/>
          </a:bodyPr>
          <a:lstStyle/>
          <a:p>
            <a:r>
              <a:rPr lang="en-GB" dirty="0"/>
              <a:t>PARENTAL INFORMATION LIST</a:t>
            </a:r>
          </a:p>
        </p:txBody>
      </p:sp>
      <p:graphicFrame>
        <p:nvGraphicFramePr>
          <p:cNvPr id="4" name="Content Placeholder 3">
            <a:extLst>
              <a:ext uri="{FF2B5EF4-FFF2-40B4-BE49-F238E27FC236}">
                <a16:creationId xmlns:a16="http://schemas.microsoft.com/office/drawing/2014/main" id="{ABBD3009-9411-5B92-11D8-A8FA33381CE3}"/>
              </a:ext>
            </a:extLst>
          </p:cNvPr>
          <p:cNvGraphicFramePr>
            <a:graphicFrameLocks noGrp="1"/>
          </p:cNvGraphicFramePr>
          <p:nvPr>
            <p:ph idx="1"/>
            <p:extLst>
              <p:ext uri="{D42A27DB-BD31-4B8C-83A1-F6EECF244321}">
                <p14:modId xmlns:p14="http://schemas.microsoft.com/office/powerpoint/2010/main" val="804937369"/>
              </p:ext>
            </p:extLst>
          </p:nvPr>
        </p:nvGraphicFramePr>
        <p:xfrm>
          <a:off x="139149" y="1806084"/>
          <a:ext cx="11529390" cy="4535081"/>
        </p:xfrm>
        <a:graphic>
          <a:graphicData uri="http://schemas.openxmlformats.org/drawingml/2006/table">
            <a:tbl>
              <a:tblPr firstRow="1" bandRow="1">
                <a:tableStyleId>{5C22544A-7EE6-4342-B048-85BDC9FD1C3A}</a:tableStyleId>
              </a:tblPr>
              <a:tblGrid>
                <a:gridCol w="3843130">
                  <a:extLst>
                    <a:ext uri="{9D8B030D-6E8A-4147-A177-3AD203B41FA5}">
                      <a16:colId xmlns:a16="http://schemas.microsoft.com/office/drawing/2014/main" val="1827548378"/>
                    </a:ext>
                  </a:extLst>
                </a:gridCol>
                <a:gridCol w="3843130">
                  <a:extLst>
                    <a:ext uri="{9D8B030D-6E8A-4147-A177-3AD203B41FA5}">
                      <a16:colId xmlns:a16="http://schemas.microsoft.com/office/drawing/2014/main" val="837782420"/>
                    </a:ext>
                  </a:extLst>
                </a:gridCol>
                <a:gridCol w="3843130">
                  <a:extLst>
                    <a:ext uri="{9D8B030D-6E8A-4147-A177-3AD203B41FA5}">
                      <a16:colId xmlns:a16="http://schemas.microsoft.com/office/drawing/2014/main" val="2969109043"/>
                    </a:ext>
                  </a:extLst>
                </a:gridCol>
              </a:tblGrid>
              <a:tr h="584125">
                <a:tc gridSpan="3">
                  <a:txBody>
                    <a:bodyPr/>
                    <a:lstStyle/>
                    <a:p>
                      <a:pPr algn="ctr"/>
                      <a:r>
                        <a:rPr lang="en-GB" dirty="0"/>
                        <a:t>Parent/carers and those supporting CYP with ALN</a:t>
                      </a:r>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3654776810"/>
                  </a:ext>
                </a:extLst>
              </a:tr>
              <a:tr h="592238">
                <a:tc>
                  <a:txBody>
                    <a:bodyPr/>
                    <a:lstStyle/>
                    <a:p>
                      <a:r>
                        <a:rPr lang="en-GB" dirty="0"/>
                        <a:t>Resource</a:t>
                      </a:r>
                    </a:p>
                  </a:txBody>
                  <a:tcPr/>
                </a:tc>
                <a:tc>
                  <a:txBody>
                    <a:bodyPr/>
                    <a:lstStyle/>
                    <a:p>
                      <a:r>
                        <a:rPr lang="en-GB" dirty="0"/>
                        <a:t>Welsh Format</a:t>
                      </a:r>
                    </a:p>
                  </a:txBody>
                  <a:tcPr/>
                </a:tc>
                <a:tc>
                  <a:txBody>
                    <a:bodyPr/>
                    <a:lstStyle/>
                    <a:p>
                      <a:r>
                        <a:rPr lang="en-GB" dirty="0"/>
                        <a:t>English Format</a:t>
                      </a:r>
                    </a:p>
                  </a:txBody>
                  <a:tcPr/>
                </a:tc>
                <a:extLst>
                  <a:ext uri="{0D108BD9-81ED-4DB2-BD59-A6C34878D82A}">
                    <a16:rowId xmlns:a16="http://schemas.microsoft.com/office/drawing/2014/main" val="2274274798"/>
                  </a:ext>
                </a:extLst>
              </a:tr>
              <a:tr h="2336499">
                <a:tc>
                  <a:txBody>
                    <a:bodyPr/>
                    <a:lstStyle/>
                    <a:p>
                      <a:r>
                        <a:rPr lang="en-GB" dirty="0"/>
                        <a:t>Jargon buster an Information, Advice and Guidance booklet for parents /carers A3 - Parent information poster ALN step by step guide to appeals</a:t>
                      </a:r>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650755455"/>
                  </a:ext>
                </a:extLst>
              </a:tr>
              <a:tr h="1022219">
                <a:tc>
                  <a:txBody>
                    <a:bodyPr/>
                    <a:lstStyle/>
                    <a:p>
                      <a:r>
                        <a:rPr lang="en-GB" dirty="0"/>
                        <a:t>Whiteboard animation - Parent /carer Guide to ALN support </a:t>
                      </a:r>
                    </a:p>
                  </a:txBody>
                  <a:tcPr/>
                </a:tc>
                <a:tc>
                  <a:txBody>
                    <a:bodyPr/>
                    <a:lstStyle/>
                    <a:p>
                      <a:r>
                        <a:rPr lang="en-GB" dirty="0">
                          <a:solidFill>
                            <a:schemeClr val="bg2">
                              <a:lumMod val="75000"/>
                            </a:schemeClr>
                          </a:solidFill>
                          <a:hlinkClick r:id="rId2">
                            <a:extLst>
                              <a:ext uri="{A12FA001-AC4F-418D-AE19-62706E023703}">
                                <ahyp:hlinkClr xmlns:ahyp="http://schemas.microsoft.com/office/drawing/2018/hyperlinkcolor" val="tx"/>
                              </a:ext>
                            </a:extLst>
                          </a:hlinkClick>
                        </a:rPr>
                        <a:t>https://youtu.be/z9633ZL9zls</a:t>
                      </a:r>
                      <a:r>
                        <a:rPr lang="en-GB" dirty="0">
                          <a:solidFill>
                            <a:schemeClr val="bg2">
                              <a:lumMod val="75000"/>
                            </a:schemeClr>
                          </a:solidFill>
                        </a:rPr>
                        <a:t>  </a:t>
                      </a:r>
                    </a:p>
                    <a:p>
                      <a:endParaRPr lang="en-GB" dirty="0">
                        <a:solidFill>
                          <a:schemeClr val="bg2">
                            <a:lumMod val="75000"/>
                          </a:schemeClr>
                        </a:solidFill>
                      </a:endParaRPr>
                    </a:p>
                  </a:txBody>
                  <a:tcPr/>
                </a:tc>
                <a:tc>
                  <a:txBody>
                    <a:bodyPr/>
                    <a:lstStyle/>
                    <a:p>
                      <a:r>
                        <a:rPr lang="en-GB" dirty="0">
                          <a:solidFill>
                            <a:schemeClr val="bg2">
                              <a:lumMod val="75000"/>
                            </a:schemeClr>
                          </a:solidFill>
                          <a:hlinkClick r:id="rId3">
                            <a:extLst>
                              <a:ext uri="{A12FA001-AC4F-418D-AE19-62706E023703}">
                                <ahyp:hlinkClr xmlns:ahyp="http://schemas.microsoft.com/office/drawing/2018/hyperlinkcolor" val="tx"/>
                              </a:ext>
                            </a:extLst>
                          </a:hlinkClick>
                        </a:rPr>
                        <a:t>https://youtu.be/ISba05AGqJk</a:t>
                      </a:r>
                      <a:r>
                        <a:rPr lang="en-GB" dirty="0">
                          <a:solidFill>
                            <a:schemeClr val="bg2">
                              <a:lumMod val="75000"/>
                            </a:schemeClr>
                          </a:solidFill>
                        </a:rPr>
                        <a:t> </a:t>
                      </a:r>
                    </a:p>
                  </a:txBody>
                  <a:tcPr/>
                </a:tc>
                <a:extLst>
                  <a:ext uri="{0D108BD9-81ED-4DB2-BD59-A6C34878D82A}">
                    <a16:rowId xmlns:a16="http://schemas.microsoft.com/office/drawing/2014/main" val="3902850874"/>
                  </a:ext>
                </a:extLst>
              </a:tr>
            </a:tbl>
          </a:graphicData>
        </a:graphic>
      </p:graphicFrame>
      <p:pic>
        <p:nvPicPr>
          <p:cNvPr id="6" name="Picture 5">
            <a:extLst>
              <a:ext uri="{FF2B5EF4-FFF2-40B4-BE49-F238E27FC236}">
                <a16:creationId xmlns:a16="http://schemas.microsoft.com/office/drawing/2014/main" id="{F7F9E1DD-BAAB-CBB3-43F8-9ECB7FF0C377}"/>
              </a:ext>
            </a:extLst>
          </p:cNvPr>
          <p:cNvPicPr>
            <a:picLocks noChangeAspect="1"/>
          </p:cNvPicPr>
          <p:nvPr/>
        </p:nvPicPr>
        <p:blipFill>
          <a:blip r:embed="rId4"/>
          <a:srcRect l="22000" t="17391" r="26821" b="8116"/>
          <a:stretch/>
        </p:blipFill>
        <p:spPr>
          <a:xfrm>
            <a:off x="9838237" y="3031106"/>
            <a:ext cx="1570599" cy="2193719"/>
          </a:xfrm>
          <a:prstGeom prst="rect">
            <a:avLst/>
          </a:prstGeom>
        </p:spPr>
      </p:pic>
      <p:pic>
        <p:nvPicPr>
          <p:cNvPr id="8" name="Picture 7">
            <a:extLst>
              <a:ext uri="{FF2B5EF4-FFF2-40B4-BE49-F238E27FC236}">
                <a16:creationId xmlns:a16="http://schemas.microsoft.com/office/drawing/2014/main" id="{A9432B75-9147-8815-7D71-AF9ECB7E06DA}"/>
              </a:ext>
            </a:extLst>
          </p:cNvPr>
          <p:cNvPicPr>
            <a:picLocks noChangeAspect="1"/>
          </p:cNvPicPr>
          <p:nvPr/>
        </p:nvPicPr>
        <p:blipFill>
          <a:blip r:embed="rId5"/>
          <a:srcRect l="22555" t="19420" r="30716" b="10145"/>
          <a:stretch/>
        </p:blipFill>
        <p:spPr>
          <a:xfrm>
            <a:off x="6096000" y="3073309"/>
            <a:ext cx="1487468" cy="2151517"/>
          </a:xfrm>
          <a:prstGeom prst="rect">
            <a:avLst/>
          </a:prstGeom>
        </p:spPr>
      </p:pic>
      <p:pic>
        <p:nvPicPr>
          <p:cNvPr id="10" name="Picture 9">
            <a:extLst>
              <a:ext uri="{FF2B5EF4-FFF2-40B4-BE49-F238E27FC236}">
                <a16:creationId xmlns:a16="http://schemas.microsoft.com/office/drawing/2014/main" id="{7A70F7B9-6AB2-6BCA-45E2-37B63052521A}"/>
              </a:ext>
            </a:extLst>
          </p:cNvPr>
          <p:cNvPicPr>
            <a:picLocks noChangeAspect="1"/>
          </p:cNvPicPr>
          <p:nvPr/>
        </p:nvPicPr>
        <p:blipFill>
          <a:blip r:embed="rId6"/>
          <a:srcRect l="21722" t="16813" r="29187" b="10724"/>
          <a:stretch/>
        </p:blipFill>
        <p:spPr>
          <a:xfrm>
            <a:off x="8091065" y="3020149"/>
            <a:ext cx="1487469" cy="2106950"/>
          </a:xfrm>
          <a:prstGeom prst="rect">
            <a:avLst/>
          </a:prstGeom>
        </p:spPr>
      </p:pic>
      <p:pic>
        <p:nvPicPr>
          <p:cNvPr id="12" name="Picture 11">
            <a:extLst>
              <a:ext uri="{FF2B5EF4-FFF2-40B4-BE49-F238E27FC236}">
                <a16:creationId xmlns:a16="http://schemas.microsoft.com/office/drawing/2014/main" id="{B0265741-34DA-7AB3-51B8-57B91F8D8A0B}"/>
              </a:ext>
            </a:extLst>
          </p:cNvPr>
          <p:cNvPicPr>
            <a:picLocks noChangeAspect="1"/>
          </p:cNvPicPr>
          <p:nvPr/>
        </p:nvPicPr>
        <p:blipFill>
          <a:blip r:embed="rId7"/>
          <a:srcRect l="22084" t="16522" r="29188" b="11014"/>
          <a:stretch/>
        </p:blipFill>
        <p:spPr>
          <a:xfrm>
            <a:off x="4100934" y="2966734"/>
            <a:ext cx="1582407" cy="2258091"/>
          </a:xfrm>
          <a:prstGeom prst="rect">
            <a:avLst/>
          </a:prstGeom>
        </p:spPr>
      </p:pic>
      <p:sp>
        <p:nvSpPr>
          <p:cNvPr id="13" name="TextBox 12">
            <a:extLst>
              <a:ext uri="{FF2B5EF4-FFF2-40B4-BE49-F238E27FC236}">
                <a16:creationId xmlns:a16="http://schemas.microsoft.com/office/drawing/2014/main" id="{A3AA13D9-3FDD-61D9-A053-09ADF07FF0F3}"/>
              </a:ext>
            </a:extLst>
          </p:cNvPr>
          <p:cNvSpPr txBox="1"/>
          <p:nvPr/>
        </p:nvSpPr>
        <p:spPr>
          <a:xfrm>
            <a:off x="1084452" y="1024609"/>
            <a:ext cx="6032964" cy="646331"/>
          </a:xfrm>
          <a:prstGeom prst="rect">
            <a:avLst/>
          </a:prstGeom>
          <a:noFill/>
        </p:spPr>
        <p:txBody>
          <a:bodyPr wrap="square" rtlCol="0">
            <a:spAutoFit/>
          </a:bodyPr>
          <a:lstStyle/>
          <a:p>
            <a:r>
              <a:rPr lang="en-GB" dirty="0"/>
              <a:t>These documents have been uploaded on the main ALN Page of the school website </a:t>
            </a:r>
          </a:p>
        </p:txBody>
      </p:sp>
    </p:spTree>
    <p:extLst>
      <p:ext uri="{BB962C8B-B14F-4D97-AF65-F5344CB8AC3E}">
        <p14:creationId xmlns:p14="http://schemas.microsoft.com/office/powerpoint/2010/main" val="4119683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BBD3009-9411-5B92-11D8-A8FA33381CE3}"/>
              </a:ext>
            </a:extLst>
          </p:cNvPr>
          <p:cNvGraphicFramePr>
            <a:graphicFrameLocks noGrp="1"/>
          </p:cNvGraphicFramePr>
          <p:nvPr>
            <p:ph idx="1"/>
            <p:extLst>
              <p:ext uri="{D42A27DB-BD31-4B8C-83A1-F6EECF244321}">
                <p14:modId xmlns:p14="http://schemas.microsoft.com/office/powerpoint/2010/main" val="470305843"/>
              </p:ext>
            </p:extLst>
          </p:nvPr>
        </p:nvGraphicFramePr>
        <p:xfrm>
          <a:off x="139149" y="1245520"/>
          <a:ext cx="11529390" cy="5539883"/>
        </p:xfrm>
        <a:graphic>
          <a:graphicData uri="http://schemas.openxmlformats.org/drawingml/2006/table">
            <a:tbl>
              <a:tblPr firstRow="1" bandRow="1">
                <a:tableStyleId>{5C22544A-7EE6-4342-B048-85BDC9FD1C3A}</a:tableStyleId>
              </a:tblPr>
              <a:tblGrid>
                <a:gridCol w="3843130">
                  <a:extLst>
                    <a:ext uri="{9D8B030D-6E8A-4147-A177-3AD203B41FA5}">
                      <a16:colId xmlns:a16="http://schemas.microsoft.com/office/drawing/2014/main" val="1827548378"/>
                    </a:ext>
                  </a:extLst>
                </a:gridCol>
                <a:gridCol w="3843130">
                  <a:extLst>
                    <a:ext uri="{9D8B030D-6E8A-4147-A177-3AD203B41FA5}">
                      <a16:colId xmlns:a16="http://schemas.microsoft.com/office/drawing/2014/main" val="837782420"/>
                    </a:ext>
                  </a:extLst>
                </a:gridCol>
                <a:gridCol w="3843130">
                  <a:extLst>
                    <a:ext uri="{9D8B030D-6E8A-4147-A177-3AD203B41FA5}">
                      <a16:colId xmlns:a16="http://schemas.microsoft.com/office/drawing/2014/main" val="2969109043"/>
                    </a:ext>
                  </a:extLst>
                </a:gridCol>
              </a:tblGrid>
              <a:tr h="643463">
                <a:tc gridSpan="3">
                  <a:txBody>
                    <a:bodyPr/>
                    <a:lstStyle/>
                    <a:p>
                      <a:pPr algn="ctr"/>
                      <a:r>
                        <a:rPr lang="en-GB" dirty="0"/>
                        <a:t>Parent/carers and those supporting CYP with ALN</a:t>
                      </a:r>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3654776810"/>
                  </a:ext>
                </a:extLst>
              </a:tr>
              <a:tr h="652400">
                <a:tc>
                  <a:txBody>
                    <a:bodyPr/>
                    <a:lstStyle/>
                    <a:p>
                      <a:r>
                        <a:rPr lang="en-GB" dirty="0"/>
                        <a:t>Resource</a:t>
                      </a:r>
                    </a:p>
                  </a:txBody>
                  <a:tcPr/>
                </a:tc>
                <a:tc>
                  <a:txBody>
                    <a:bodyPr/>
                    <a:lstStyle/>
                    <a:p>
                      <a:r>
                        <a:rPr lang="en-GB" dirty="0"/>
                        <a:t>Welsh Format</a:t>
                      </a:r>
                    </a:p>
                  </a:txBody>
                  <a:tcPr/>
                </a:tc>
                <a:tc>
                  <a:txBody>
                    <a:bodyPr/>
                    <a:lstStyle/>
                    <a:p>
                      <a:r>
                        <a:rPr lang="en-GB" dirty="0"/>
                        <a:t>English Format</a:t>
                      </a:r>
                    </a:p>
                  </a:txBody>
                  <a:tcPr/>
                </a:tc>
                <a:extLst>
                  <a:ext uri="{0D108BD9-81ED-4DB2-BD59-A6C34878D82A}">
                    <a16:rowId xmlns:a16="http://schemas.microsoft.com/office/drawing/2014/main" val="2274274798"/>
                  </a:ext>
                </a:extLst>
              </a:tr>
              <a:tr h="1991900">
                <a:tc>
                  <a:txBody>
                    <a:bodyPr/>
                    <a:lstStyle/>
                    <a:p>
                      <a:r>
                        <a:rPr lang="en-GB" dirty="0"/>
                        <a:t>A3- CYP information poster </a:t>
                      </a:r>
                    </a:p>
                    <a:p>
                      <a:endParaRPr lang="en-GB" dirty="0"/>
                    </a:p>
                    <a:p>
                      <a:r>
                        <a:rPr lang="en-GB" dirty="0"/>
                        <a:t>Animation video – information supporting Children and young people (CYP) to seek advice if struggling in school/college</a:t>
                      </a:r>
                    </a:p>
                  </a:txBody>
                  <a:tcPr/>
                </a:tc>
                <a:tc>
                  <a:txBody>
                    <a:bodyPr/>
                    <a:lstStyle/>
                    <a:p>
                      <a:endParaRPr lang="en-GB" dirty="0">
                        <a:solidFill>
                          <a:schemeClr val="bg2">
                            <a:lumMod val="75000"/>
                          </a:schemeClr>
                        </a:solidFill>
                      </a:endParaRPr>
                    </a:p>
                    <a:p>
                      <a:endParaRPr lang="en-GB" dirty="0">
                        <a:solidFill>
                          <a:schemeClr val="bg2">
                            <a:lumMod val="75000"/>
                          </a:schemeClr>
                        </a:solidFill>
                      </a:endParaRPr>
                    </a:p>
                    <a:p>
                      <a:endParaRPr lang="en-GB" dirty="0">
                        <a:solidFill>
                          <a:schemeClr val="bg2">
                            <a:lumMod val="75000"/>
                          </a:schemeClr>
                        </a:solidFill>
                      </a:endParaRPr>
                    </a:p>
                    <a:p>
                      <a:endParaRPr lang="en-GB" dirty="0">
                        <a:solidFill>
                          <a:schemeClr val="bg2">
                            <a:lumMod val="75000"/>
                          </a:schemeClr>
                        </a:solidFill>
                      </a:endParaRPr>
                    </a:p>
                    <a:p>
                      <a:endParaRPr lang="en-GB" dirty="0">
                        <a:solidFill>
                          <a:schemeClr val="bg2">
                            <a:lumMod val="75000"/>
                          </a:schemeClr>
                        </a:solidFill>
                      </a:endParaRPr>
                    </a:p>
                    <a:p>
                      <a:r>
                        <a:rPr lang="en-GB" dirty="0">
                          <a:solidFill>
                            <a:schemeClr val="bg2">
                              <a:lumMod val="75000"/>
                            </a:schemeClr>
                          </a:solidFill>
                          <a:hlinkClick r:id="rId2">
                            <a:extLst>
                              <a:ext uri="{A12FA001-AC4F-418D-AE19-62706E023703}">
                                <ahyp:hlinkClr xmlns:ahyp="http://schemas.microsoft.com/office/drawing/2018/hyperlinkcolor" val="tx"/>
                              </a:ext>
                            </a:extLst>
                          </a:hlinkClick>
                        </a:rPr>
                        <a:t>https://youtu.be/RT1y2pqSYhA</a:t>
                      </a:r>
                      <a:r>
                        <a:rPr lang="en-GB" dirty="0">
                          <a:solidFill>
                            <a:schemeClr val="bg2">
                              <a:lumMod val="75000"/>
                            </a:schemeClr>
                          </a:solidFill>
                        </a:rPr>
                        <a:t> </a:t>
                      </a:r>
                    </a:p>
                  </a:txBody>
                  <a:tcPr/>
                </a:tc>
                <a:tc>
                  <a:txBody>
                    <a:bodyPr/>
                    <a:lstStyle/>
                    <a:p>
                      <a:endParaRPr lang="en-GB" dirty="0">
                        <a:solidFill>
                          <a:schemeClr val="bg2">
                            <a:lumMod val="75000"/>
                          </a:schemeClr>
                        </a:solidFill>
                      </a:endParaRPr>
                    </a:p>
                    <a:p>
                      <a:endParaRPr lang="en-GB" dirty="0">
                        <a:solidFill>
                          <a:schemeClr val="bg2">
                            <a:lumMod val="75000"/>
                          </a:schemeClr>
                        </a:solidFill>
                      </a:endParaRPr>
                    </a:p>
                    <a:p>
                      <a:endParaRPr lang="en-GB" dirty="0">
                        <a:solidFill>
                          <a:schemeClr val="bg2">
                            <a:lumMod val="75000"/>
                          </a:schemeClr>
                        </a:solidFill>
                      </a:endParaRPr>
                    </a:p>
                    <a:p>
                      <a:endParaRPr lang="en-GB" dirty="0">
                        <a:solidFill>
                          <a:schemeClr val="bg2">
                            <a:lumMod val="75000"/>
                          </a:schemeClr>
                        </a:solidFill>
                      </a:endParaRPr>
                    </a:p>
                    <a:p>
                      <a:endParaRPr lang="en-GB" dirty="0">
                        <a:solidFill>
                          <a:schemeClr val="bg2">
                            <a:lumMod val="75000"/>
                          </a:schemeClr>
                        </a:solidFill>
                      </a:endParaRPr>
                    </a:p>
                    <a:p>
                      <a:r>
                        <a:rPr lang="en-GB" dirty="0">
                          <a:solidFill>
                            <a:schemeClr val="bg2">
                              <a:lumMod val="75000"/>
                            </a:schemeClr>
                          </a:solidFill>
                          <a:hlinkClick r:id="rId3">
                            <a:extLst>
                              <a:ext uri="{A12FA001-AC4F-418D-AE19-62706E023703}">
                                <ahyp:hlinkClr xmlns:ahyp="http://schemas.microsoft.com/office/drawing/2018/hyperlinkcolor" val="tx"/>
                              </a:ext>
                            </a:extLst>
                          </a:hlinkClick>
                        </a:rPr>
                        <a:t>https://youtu.be/Dst2Gs-tzp0</a:t>
                      </a:r>
                      <a:r>
                        <a:rPr lang="en-GB" dirty="0">
                          <a:solidFill>
                            <a:schemeClr val="bg2">
                              <a:lumMod val="75000"/>
                            </a:schemeClr>
                          </a:solidFill>
                        </a:rPr>
                        <a:t> </a:t>
                      </a:r>
                    </a:p>
                  </a:txBody>
                  <a:tcPr/>
                </a:tc>
                <a:extLst>
                  <a:ext uri="{0D108BD9-81ED-4DB2-BD59-A6C34878D82A}">
                    <a16:rowId xmlns:a16="http://schemas.microsoft.com/office/drawing/2014/main" val="650755455"/>
                  </a:ext>
                </a:extLst>
              </a:tr>
              <a:tr h="1126060">
                <a:tc>
                  <a:txBody>
                    <a:bodyPr/>
                    <a:lstStyle/>
                    <a:p>
                      <a:r>
                        <a:rPr lang="en-GB" dirty="0"/>
                        <a:t>A3- CYP information poster SENTW </a:t>
                      </a:r>
                    </a:p>
                  </a:txBody>
                  <a:tcPr/>
                </a:tc>
                <a:tc>
                  <a:txBody>
                    <a:bodyPr/>
                    <a:lstStyle/>
                    <a:p>
                      <a:endParaRPr lang="en-GB" dirty="0">
                        <a:solidFill>
                          <a:schemeClr val="bg2">
                            <a:lumMod val="75000"/>
                          </a:schemeClr>
                        </a:solidFill>
                      </a:endParaRPr>
                    </a:p>
                  </a:txBody>
                  <a:tcPr/>
                </a:tc>
                <a:tc>
                  <a:txBody>
                    <a:bodyPr/>
                    <a:lstStyle/>
                    <a:p>
                      <a:endParaRPr lang="en-GB" dirty="0">
                        <a:solidFill>
                          <a:schemeClr val="bg2">
                            <a:lumMod val="75000"/>
                          </a:schemeClr>
                        </a:solidFill>
                      </a:endParaRPr>
                    </a:p>
                  </a:txBody>
                  <a:tcPr/>
                </a:tc>
                <a:extLst>
                  <a:ext uri="{0D108BD9-81ED-4DB2-BD59-A6C34878D82A}">
                    <a16:rowId xmlns:a16="http://schemas.microsoft.com/office/drawing/2014/main" val="3902850874"/>
                  </a:ext>
                </a:extLst>
              </a:tr>
              <a:tr h="1126060">
                <a:tc>
                  <a:txBody>
                    <a:bodyPr/>
                    <a:lstStyle/>
                    <a:p>
                      <a:r>
                        <a:rPr lang="en-GB" dirty="0"/>
                        <a:t>Animation video – information supporting Children and young people (CYP) of the role of SENTW </a:t>
                      </a:r>
                    </a:p>
                  </a:txBody>
                  <a:tcPr/>
                </a:tc>
                <a:tc>
                  <a:txBody>
                    <a:bodyPr/>
                    <a:lstStyle/>
                    <a:p>
                      <a:r>
                        <a:rPr lang="en-GB" dirty="0">
                          <a:solidFill>
                            <a:srgbClr val="002060"/>
                          </a:solidFill>
                          <a:hlinkClick r:id="rId4">
                            <a:extLst>
                              <a:ext uri="{A12FA001-AC4F-418D-AE19-62706E023703}">
                                <ahyp:hlinkClr xmlns:ahyp="http://schemas.microsoft.com/office/drawing/2018/hyperlinkcolor" val="tx"/>
                              </a:ext>
                            </a:extLst>
                          </a:hlinkClick>
                        </a:rPr>
                        <a:t>https://youtu.be/d53YS4wQuBA</a:t>
                      </a:r>
                      <a:r>
                        <a:rPr lang="en-GB" dirty="0">
                          <a:solidFill>
                            <a:srgbClr val="002060"/>
                          </a:solidFill>
                        </a:rPr>
                        <a:t>  </a:t>
                      </a:r>
                    </a:p>
                  </a:txBody>
                  <a:tcPr/>
                </a:tc>
                <a:tc>
                  <a:txBody>
                    <a:bodyPr/>
                    <a:lstStyle/>
                    <a:p>
                      <a:r>
                        <a:rPr lang="en-GB" dirty="0">
                          <a:solidFill>
                            <a:srgbClr val="002060"/>
                          </a:solidFill>
                          <a:hlinkClick r:id="rId5">
                            <a:extLst>
                              <a:ext uri="{A12FA001-AC4F-418D-AE19-62706E023703}">
                                <ahyp:hlinkClr xmlns:ahyp="http://schemas.microsoft.com/office/drawing/2018/hyperlinkcolor" val="tx"/>
                              </a:ext>
                            </a:extLst>
                          </a:hlinkClick>
                        </a:rPr>
                        <a:t>https://youtu.be/8lgj3Wm5R5I</a:t>
                      </a:r>
                      <a:r>
                        <a:rPr lang="en-GB" dirty="0">
                          <a:solidFill>
                            <a:srgbClr val="002060"/>
                          </a:solidFill>
                        </a:rPr>
                        <a:t>  </a:t>
                      </a:r>
                    </a:p>
                  </a:txBody>
                  <a:tcPr/>
                </a:tc>
                <a:extLst>
                  <a:ext uri="{0D108BD9-81ED-4DB2-BD59-A6C34878D82A}">
                    <a16:rowId xmlns:a16="http://schemas.microsoft.com/office/drawing/2014/main" val="2295297380"/>
                  </a:ext>
                </a:extLst>
              </a:tr>
            </a:tbl>
          </a:graphicData>
        </a:graphic>
      </p:graphicFrame>
      <p:sp>
        <p:nvSpPr>
          <p:cNvPr id="13" name="TextBox 12">
            <a:extLst>
              <a:ext uri="{FF2B5EF4-FFF2-40B4-BE49-F238E27FC236}">
                <a16:creationId xmlns:a16="http://schemas.microsoft.com/office/drawing/2014/main" id="{A3AA13D9-3FDD-61D9-A053-09ADF07FF0F3}"/>
              </a:ext>
            </a:extLst>
          </p:cNvPr>
          <p:cNvSpPr txBox="1"/>
          <p:nvPr/>
        </p:nvSpPr>
        <p:spPr>
          <a:xfrm>
            <a:off x="628374" y="860454"/>
            <a:ext cx="8722139" cy="369332"/>
          </a:xfrm>
          <a:prstGeom prst="rect">
            <a:avLst/>
          </a:prstGeom>
          <a:noFill/>
        </p:spPr>
        <p:txBody>
          <a:bodyPr wrap="square" rtlCol="0">
            <a:spAutoFit/>
          </a:bodyPr>
          <a:lstStyle/>
          <a:p>
            <a:r>
              <a:rPr lang="en-GB" dirty="0"/>
              <a:t>These documents have been uploaded on the main ALN Page of the school website </a:t>
            </a:r>
          </a:p>
        </p:txBody>
      </p:sp>
      <p:sp>
        <p:nvSpPr>
          <p:cNvPr id="5" name="Title 4">
            <a:extLst>
              <a:ext uri="{FF2B5EF4-FFF2-40B4-BE49-F238E27FC236}">
                <a16:creationId xmlns:a16="http://schemas.microsoft.com/office/drawing/2014/main" id="{42FD275B-76ED-FC26-E94B-DEF6E748CDD5}"/>
              </a:ext>
            </a:extLst>
          </p:cNvPr>
          <p:cNvSpPr>
            <a:spLocks noGrp="1"/>
          </p:cNvSpPr>
          <p:nvPr>
            <p:ph type="title"/>
          </p:nvPr>
        </p:nvSpPr>
        <p:spPr>
          <a:xfrm>
            <a:off x="950845" y="-79513"/>
            <a:ext cx="9905998" cy="1478570"/>
          </a:xfrm>
        </p:spPr>
        <p:txBody>
          <a:bodyPr/>
          <a:lstStyle/>
          <a:p>
            <a:r>
              <a:rPr lang="en-GB" dirty="0"/>
              <a:t>Children and young people information list</a:t>
            </a:r>
          </a:p>
        </p:txBody>
      </p:sp>
      <p:pic>
        <p:nvPicPr>
          <p:cNvPr id="9" name="Picture 8">
            <a:extLst>
              <a:ext uri="{FF2B5EF4-FFF2-40B4-BE49-F238E27FC236}">
                <a16:creationId xmlns:a16="http://schemas.microsoft.com/office/drawing/2014/main" id="{57018659-4156-BABE-A031-94FC5A523BD9}"/>
              </a:ext>
            </a:extLst>
          </p:cNvPr>
          <p:cNvPicPr>
            <a:picLocks noChangeAspect="1"/>
          </p:cNvPicPr>
          <p:nvPr/>
        </p:nvPicPr>
        <p:blipFill>
          <a:blip r:embed="rId6"/>
          <a:srcRect l="36666" t="16276" r="39500" b="22008"/>
          <a:stretch/>
        </p:blipFill>
        <p:spPr>
          <a:xfrm>
            <a:off x="9105126" y="2708356"/>
            <a:ext cx="788966" cy="1087918"/>
          </a:xfrm>
          <a:prstGeom prst="rect">
            <a:avLst/>
          </a:prstGeom>
        </p:spPr>
      </p:pic>
      <p:pic>
        <p:nvPicPr>
          <p:cNvPr id="11" name="Picture 10">
            <a:extLst>
              <a:ext uri="{FF2B5EF4-FFF2-40B4-BE49-F238E27FC236}">
                <a16:creationId xmlns:a16="http://schemas.microsoft.com/office/drawing/2014/main" id="{08FE3D44-4C41-1110-207E-E9D226D5B989}"/>
              </a:ext>
            </a:extLst>
          </p:cNvPr>
          <p:cNvPicPr>
            <a:picLocks noChangeAspect="1"/>
          </p:cNvPicPr>
          <p:nvPr/>
        </p:nvPicPr>
        <p:blipFill>
          <a:blip r:embed="rId6"/>
          <a:srcRect l="36666" t="16276" r="39500" b="22008"/>
          <a:stretch/>
        </p:blipFill>
        <p:spPr>
          <a:xfrm>
            <a:off x="5155054" y="2724090"/>
            <a:ext cx="777556" cy="1072184"/>
          </a:xfrm>
          <a:prstGeom prst="rect">
            <a:avLst/>
          </a:prstGeom>
        </p:spPr>
      </p:pic>
      <p:pic>
        <p:nvPicPr>
          <p:cNvPr id="15" name="Picture 14">
            <a:extLst>
              <a:ext uri="{FF2B5EF4-FFF2-40B4-BE49-F238E27FC236}">
                <a16:creationId xmlns:a16="http://schemas.microsoft.com/office/drawing/2014/main" id="{63C61538-AA7C-CD3D-34ED-AAC7BA61CD18}"/>
              </a:ext>
            </a:extLst>
          </p:cNvPr>
          <p:cNvPicPr>
            <a:picLocks noChangeAspect="1"/>
          </p:cNvPicPr>
          <p:nvPr/>
        </p:nvPicPr>
        <p:blipFill>
          <a:blip r:embed="rId7"/>
          <a:srcRect l="36389" t="14669" r="38844" b="18733"/>
          <a:stretch/>
        </p:blipFill>
        <p:spPr>
          <a:xfrm>
            <a:off x="5155054" y="4542272"/>
            <a:ext cx="748789" cy="1072184"/>
          </a:xfrm>
          <a:prstGeom prst="rect">
            <a:avLst/>
          </a:prstGeom>
        </p:spPr>
      </p:pic>
      <p:pic>
        <p:nvPicPr>
          <p:cNvPr id="16" name="Picture 15">
            <a:extLst>
              <a:ext uri="{FF2B5EF4-FFF2-40B4-BE49-F238E27FC236}">
                <a16:creationId xmlns:a16="http://schemas.microsoft.com/office/drawing/2014/main" id="{F145EF18-31E6-D841-EA80-A45CD3A3FCCE}"/>
              </a:ext>
            </a:extLst>
          </p:cNvPr>
          <p:cNvPicPr>
            <a:picLocks noChangeAspect="1"/>
          </p:cNvPicPr>
          <p:nvPr/>
        </p:nvPicPr>
        <p:blipFill>
          <a:blip r:embed="rId7"/>
          <a:srcRect l="36389" t="14669" r="38844" b="18733"/>
          <a:stretch/>
        </p:blipFill>
        <p:spPr>
          <a:xfrm>
            <a:off x="9270737" y="4540296"/>
            <a:ext cx="748789" cy="1072184"/>
          </a:xfrm>
          <a:prstGeom prst="rect">
            <a:avLst/>
          </a:prstGeom>
        </p:spPr>
      </p:pic>
    </p:spTree>
    <p:extLst>
      <p:ext uri="{BB962C8B-B14F-4D97-AF65-F5344CB8AC3E}">
        <p14:creationId xmlns:p14="http://schemas.microsoft.com/office/powerpoint/2010/main" val="1659657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29896D-7CDB-7760-F6BE-F5D1BAE06E63}"/>
              </a:ext>
            </a:extLst>
          </p:cNvPr>
          <p:cNvSpPr>
            <a:spLocks noGrp="1"/>
          </p:cNvSpPr>
          <p:nvPr>
            <p:ph idx="1"/>
          </p:nvPr>
        </p:nvSpPr>
        <p:spPr>
          <a:xfrm>
            <a:off x="357810" y="1630017"/>
            <a:ext cx="11834190" cy="4161184"/>
          </a:xfrm>
        </p:spPr>
        <p:txBody>
          <a:bodyPr>
            <a:normAutofit/>
          </a:bodyPr>
          <a:lstStyle/>
          <a:p>
            <a:pPr marL="0" indent="0">
              <a:buNone/>
            </a:pPr>
            <a:r>
              <a:rPr lang="en-GB" sz="4000" dirty="0"/>
              <a:t>To access all video clips at once please use the following link: </a:t>
            </a:r>
            <a:r>
              <a:rPr lang="en-GB" sz="4000" dirty="0">
                <a:hlinkClick r:id="rId2"/>
              </a:rPr>
              <a:t>https://www.youtube.com/playlist?list=PLhSmMGgX6cin37FQS9NAbYSx6xrOTvEF4</a:t>
            </a:r>
            <a:r>
              <a:rPr lang="en-GB" sz="4000" dirty="0"/>
              <a:t>  </a:t>
            </a:r>
          </a:p>
        </p:txBody>
      </p:sp>
    </p:spTree>
    <p:extLst>
      <p:ext uri="{BB962C8B-B14F-4D97-AF65-F5344CB8AC3E}">
        <p14:creationId xmlns:p14="http://schemas.microsoft.com/office/powerpoint/2010/main" val="2826103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35DCC-0A28-71E2-C7C4-1A3F5CAE44BB}"/>
              </a:ext>
            </a:extLst>
          </p:cNvPr>
          <p:cNvSpPr>
            <a:spLocks noGrp="1"/>
          </p:cNvSpPr>
          <p:nvPr>
            <p:ph type="title"/>
          </p:nvPr>
        </p:nvSpPr>
        <p:spPr>
          <a:xfrm>
            <a:off x="2702171" y="23446"/>
            <a:ext cx="9905998" cy="733204"/>
          </a:xfrm>
        </p:spPr>
        <p:txBody>
          <a:bodyPr>
            <a:normAutofit/>
          </a:bodyPr>
          <a:lstStyle/>
          <a:p>
            <a:r>
              <a:rPr lang="en-GB" sz="2800" dirty="0"/>
              <a:t>School process for identifying </a:t>
            </a:r>
            <a:r>
              <a:rPr lang="en-GB" sz="2800" dirty="0" err="1"/>
              <a:t>ALn</a:t>
            </a:r>
            <a:endParaRPr lang="en-GB" sz="2800" dirty="0"/>
          </a:p>
        </p:txBody>
      </p:sp>
      <p:pic>
        <p:nvPicPr>
          <p:cNvPr id="5" name="Picture 4">
            <a:extLst>
              <a:ext uri="{FF2B5EF4-FFF2-40B4-BE49-F238E27FC236}">
                <a16:creationId xmlns:a16="http://schemas.microsoft.com/office/drawing/2014/main" id="{A044CA91-D19B-33F9-FE85-8693AE301C21}"/>
              </a:ext>
            </a:extLst>
          </p:cNvPr>
          <p:cNvPicPr>
            <a:picLocks noChangeAspect="1"/>
          </p:cNvPicPr>
          <p:nvPr/>
        </p:nvPicPr>
        <p:blipFill>
          <a:blip r:embed="rId2"/>
          <a:srcRect l="36600" t="14085" r="39334" b="20501"/>
          <a:stretch/>
        </p:blipFill>
        <p:spPr>
          <a:xfrm>
            <a:off x="3830138" y="618414"/>
            <a:ext cx="4164999" cy="6028288"/>
          </a:xfrm>
          <a:prstGeom prst="rect">
            <a:avLst/>
          </a:prstGeom>
        </p:spPr>
      </p:pic>
    </p:spTree>
    <p:extLst>
      <p:ext uri="{BB962C8B-B14F-4D97-AF65-F5344CB8AC3E}">
        <p14:creationId xmlns:p14="http://schemas.microsoft.com/office/powerpoint/2010/main" val="323178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86014-BF84-E7A8-CA39-8FD23AE5A4A0}"/>
              </a:ext>
            </a:extLst>
          </p:cNvPr>
          <p:cNvSpPr>
            <a:spLocks noGrp="1"/>
          </p:cNvSpPr>
          <p:nvPr>
            <p:ph type="title"/>
          </p:nvPr>
        </p:nvSpPr>
        <p:spPr>
          <a:xfrm>
            <a:off x="1082798" y="325441"/>
            <a:ext cx="9843110" cy="45719"/>
          </a:xfrm>
        </p:spPr>
        <p:txBody>
          <a:bodyPr>
            <a:noAutofit/>
          </a:bodyPr>
          <a:lstStyle/>
          <a:p>
            <a:pPr algn="ctr"/>
            <a:r>
              <a:rPr lang="en-GB" sz="2400" dirty="0"/>
              <a:t>Local authority process for identifying and supporting </a:t>
            </a:r>
            <a:r>
              <a:rPr lang="en-GB" sz="2400" dirty="0" err="1"/>
              <a:t>aln</a:t>
            </a:r>
            <a:r>
              <a:rPr lang="en-GB" sz="2400" dirty="0"/>
              <a:t> </a:t>
            </a:r>
          </a:p>
        </p:txBody>
      </p:sp>
      <p:pic>
        <p:nvPicPr>
          <p:cNvPr id="5" name="Content Placeholder 4">
            <a:extLst>
              <a:ext uri="{FF2B5EF4-FFF2-40B4-BE49-F238E27FC236}">
                <a16:creationId xmlns:a16="http://schemas.microsoft.com/office/drawing/2014/main" id="{728C733F-79DB-9A48-1BF6-D7A2AFAB0A8C}"/>
              </a:ext>
            </a:extLst>
          </p:cNvPr>
          <p:cNvPicPr>
            <a:picLocks noGrp="1" noChangeAspect="1"/>
          </p:cNvPicPr>
          <p:nvPr>
            <p:ph idx="1"/>
          </p:nvPr>
        </p:nvPicPr>
        <p:blipFill>
          <a:blip r:embed="rId2"/>
          <a:srcRect l="36452" t="14602" r="39753" b="20522"/>
          <a:stretch/>
        </p:blipFill>
        <p:spPr>
          <a:xfrm>
            <a:off x="3987983" y="677617"/>
            <a:ext cx="4032740" cy="5854942"/>
          </a:xfrm>
        </p:spPr>
      </p:pic>
    </p:spTree>
    <p:extLst>
      <p:ext uri="{BB962C8B-B14F-4D97-AF65-F5344CB8AC3E}">
        <p14:creationId xmlns:p14="http://schemas.microsoft.com/office/powerpoint/2010/main" val="2518687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680CC-6F1C-D697-52D9-CD9324E1F38E}"/>
              </a:ext>
            </a:extLst>
          </p:cNvPr>
          <p:cNvSpPr>
            <a:spLocks noGrp="1"/>
          </p:cNvSpPr>
          <p:nvPr>
            <p:ph type="title"/>
          </p:nvPr>
        </p:nvSpPr>
        <p:spPr>
          <a:xfrm>
            <a:off x="2221525" y="294250"/>
            <a:ext cx="8153399" cy="45719"/>
          </a:xfrm>
        </p:spPr>
        <p:txBody>
          <a:bodyPr>
            <a:noAutofit/>
          </a:bodyPr>
          <a:lstStyle/>
          <a:p>
            <a:pPr algn="ctr"/>
            <a:r>
              <a:rPr lang="en-GB" sz="2000" dirty="0"/>
              <a:t>Local authority process for reconsidering decisions about </a:t>
            </a:r>
            <a:r>
              <a:rPr lang="en-GB" sz="2000" dirty="0" err="1"/>
              <a:t>aln</a:t>
            </a:r>
            <a:r>
              <a:rPr lang="en-GB" sz="2000" dirty="0"/>
              <a:t> </a:t>
            </a:r>
          </a:p>
        </p:txBody>
      </p:sp>
      <p:pic>
        <p:nvPicPr>
          <p:cNvPr id="5" name="Content Placeholder 4">
            <a:extLst>
              <a:ext uri="{FF2B5EF4-FFF2-40B4-BE49-F238E27FC236}">
                <a16:creationId xmlns:a16="http://schemas.microsoft.com/office/drawing/2014/main" id="{83FB3504-9786-39DC-666F-D08933DBECD9}"/>
              </a:ext>
            </a:extLst>
          </p:cNvPr>
          <p:cNvPicPr>
            <a:picLocks noGrp="1" noChangeAspect="1"/>
          </p:cNvPicPr>
          <p:nvPr>
            <p:ph idx="1"/>
          </p:nvPr>
        </p:nvPicPr>
        <p:blipFill>
          <a:blip r:embed="rId2"/>
          <a:srcRect l="36804" t="14933" r="39225" b="20853"/>
          <a:stretch/>
        </p:blipFill>
        <p:spPr>
          <a:xfrm>
            <a:off x="4021014" y="480646"/>
            <a:ext cx="4384432" cy="6254264"/>
          </a:xfrm>
        </p:spPr>
      </p:pic>
    </p:spTree>
    <p:extLst>
      <p:ext uri="{BB962C8B-B14F-4D97-AF65-F5344CB8AC3E}">
        <p14:creationId xmlns:p14="http://schemas.microsoft.com/office/powerpoint/2010/main" val="3185968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D5038-4D13-3EAD-7D06-D9EF0580880F}"/>
              </a:ext>
            </a:extLst>
          </p:cNvPr>
          <p:cNvSpPr>
            <a:spLocks noGrp="1"/>
          </p:cNvSpPr>
          <p:nvPr>
            <p:ph type="title"/>
          </p:nvPr>
        </p:nvSpPr>
        <p:spPr/>
        <p:txBody>
          <a:bodyPr/>
          <a:lstStyle/>
          <a:p>
            <a:r>
              <a:rPr lang="en-GB" dirty="0" err="1"/>
              <a:t>Idp</a:t>
            </a:r>
            <a:r>
              <a:rPr lang="en-GB" dirty="0"/>
              <a:t> guide for parents and pupils </a:t>
            </a:r>
          </a:p>
        </p:txBody>
      </p:sp>
      <p:sp>
        <p:nvSpPr>
          <p:cNvPr id="3" name="Content Placeholder 2">
            <a:extLst>
              <a:ext uri="{FF2B5EF4-FFF2-40B4-BE49-F238E27FC236}">
                <a16:creationId xmlns:a16="http://schemas.microsoft.com/office/drawing/2014/main" id="{AE8D230E-DA0E-8EC0-6F52-1C2B802D248C}"/>
              </a:ext>
            </a:extLst>
          </p:cNvPr>
          <p:cNvSpPr>
            <a:spLocks noGrp="1"/>
          </p:cNvSpPr>
          <p:nvPr>
            <p:ph idx="1"/>
          </p:nvPr>
        </p:nvSpPr>
        <p:spPr>
          <a:xfrm>
            <a:off x="715108" y="2097088"/>
            <a:ext cx="10332303" cy="3694113"/>
          </a:xfrm>
        </p:spPr>
        <p:txBody>
          <a:bodyPr/>
          <a:lstStyle/>
          <a:p>
            <a:pPr marL="0" indent="0">
              <a:buNone/>
            </a:pPr>
            <a:r>
              <a:rPr lang="en-GB" dirty="0"/>
              <a:t>Please see SNAP CYMRU’S information about Individual Development Plans (IDPs) </a:t>
            </a:r>
          </a:p>
          <a:p>
            <a:pPr marL="0" indent="0">
              <a:buNone/>
            </a:pPr>
            <a:endParaRPr lang="en-GB" dirty="0"/>
          </a:p>
          <a:p>
            <a:pPr marL="0" indent="0" algn="ctr">
              <a:buNone/>
            </a:pPr>
            <a:r>
              <a:rPr lang="en-GB" dirty="0">
                <a:hlinkClick r:id="rId2"/>
              </a:rPr>
              <a:t>www.snapcymru.org/get-support/idps/</a:t>
            </a:r>
            <a:r>
              <a:rPr lang="en-GB" dirty="0"/>
              <a:t> </a:t>
            </a:r>
          </a:p>
        </p:txBody>
      </p:sp>
    </p:spTree>
    <p:extLst>
      <p:ext uri="{BB962C8B-B14F-4D97-AF65-F5344CB8AC3E}">
        <p14:creationId xmlns:p14="http://schemas.microsoft.com/office/powerpoint/2010/main" val="877702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A35BA-C9CF-DA02-46B2-3E1322877924}"/>
              </a:ext>
            </a:extLst>
          </p:cNvPr>
          <p:cNvSpPr>
            <a:spLocks noGrp="1"/>
          </p:cNvSpPr>
          <p:nvPr>
            <p:ph type="ctrTitle"/>
          </p:nvPr>
        </p:nvSpPr>
        <p:spPr>
          <a:xfrm>
            <a:off x="738554" y="375138"/>
            <a:ext cx="10937631" cy="1086673"/>
          </a:xfrm>
        </p:spPr>
        <p:txBody>
          <a:bodyPr/>
          <a:lstStyle/>
          <a:p>
            <a:r>
              <a:rPr lang="en-GB" dirty="0"/>
              <a:t>What is covered in this PowerPoint</a:t>
            </a:r>
          </a:p>
        </p:txBody>
      </p:sp>
      <p:sp>
        <p:nvSpPr>
          <p:cNvPr id="3" name="Subtitle 2">
            <a:extLst>
              <a:ext uri="{FF2B5EF4-FFF2-40B4-BE49-F238E27FC236}">
                <a16:creationId xmlns:a16="http://schemas.microsoft.com/office/drawing/2014/main" id="{D3EDB310-21A3-05D8-CCB2-4ECBB36DB2C3}"/>
              </a:ext>
            </a:extLst>
          </p:cNvPr>
          <p:cNvSpPr>
            <a:spLocks noGrp="1"/>
          </p:cNvSpPr>
          <p:nvPr>
            <p:ph type="subTitle" idx="1"/>
          </p:nvPr>
        </p:nvSpPr>
        <p:spPr>
          <a:xfrm>
            <a:off x="386861" y="1461811"/>
            <a:ext cx="11664462" cy="4868651"/>
          </a:xfrm>
        </p:spPr>
        <p:txBody>
          <a:bodyPr>
            <a:normAutofit lnSpcReduction="10000"/>
          </a:bodyPr>
          <a:lstStyle/>
          <a:p>
            <a:pPr marL="342900" indent="-342900">
              <a:buFontTx/>
              <a:buChar char="-"/>
            </a:pPr>
            <a:r>
              <a:rPr lang="en-GB" dirty="0">
                <a:solidFill>
                  <a:schemeClr val="tx1"/>
                </a:solidFill>
              </a:rPr>
              <a:t>Definition of Additional Learning needs </a:t>
            </a:r>
          </a:p>
          <a:p>
            <a:pPr marL="342900" indent="-342900">
              <a:buFontTx/>
              <a:buChar char="-"/>
            </a:pPr>
            <a:r>
              <a:rPr lang="en-GB" dirty="0">
                <a:solidFill>
                  <a:schemeClr val="tx1"/>
                </a:solidFill>
              </a:rPr>
              <a:t>Additional learning needs at Cogan Primary School</a:t>
            </a:r>
          </a:p>
          <a:p>
            <a:pPr marL="342900" indent="-342900">
              <a:buFontTx/>
              <a:buChar char="-"/>
            </a:pPr>
            <a:r>
              <a:rPr lang="en-GB" dirty="0">
                <a:solidFill>
                  <a:schemeClr val="tx1"/>
                </a:solidFill>
              </a:rPr>
              <a:t>Vale of Glamorgan website </a:t>
            </a:r>
          </a:p>
          <a:p>
            <a:pPr marL="342900" indent="-342900">
              <a:buFontTx/>
              <a:buChar char="-"/>
            </a:pPr>
            <a:r>
              <a:rPr lang="en-GB" dirty="0">
                <a:solidFill>
                  <a:schemeClr val="tx1"/>
                </a:solidFill>
              </a:rPr>
              <a:t>The index information  </a:t>
            </a:r>
          </a:p>
          <a:p>
            <a:pPr marL="342900" indent="-342900">
              <a:buFontTx/>
              <a:buChar char="-"/>
            </a:pPr>
            <a:r>
              <a:rPr lang="en-GB" dirty="0">
                <a:solidFill>
                  <a:schemeClr val="tx1"/>
                </a:solidFill>
              </a:rPr>
              <a:t>ALN dispute resolution </a:t>
            </a:r>
          </a:p>
          <a:p>
            <a:pPr marL="342900" indent="-342900">
              <a:buFontTx/>
              <a:buChar char="-"/>
            </a:pPr>
            <a:r>
              <a:rPr lang="en-GB" dirty="0">
                <a:solidFill>
                  <a:schemeClr val="tx1"/>
                </a:solidFill>
              </a:rPr>
              <a:t>Parental information list </a:t>
            </a:r>
          </a:p>
          <a:p>
            <a:pPr marL="342900" indent="-342900">
              <a:buFontTx/>
              <a:buChar char="-"/>
            </a:pPr>
            <a:r>
              <a:rPr lang="en-GB" dirty="0">
                <a:solidFill>
                  <a:schemeClr val="tx1"/>
                </a:solidFill>
              </a:rPr>
              <a:t>School process flow chart (7-week </a:t>
            </a:r>
            <a:r>
              <a:rPr lang="en-GB" dirty="0" err="1">
                <a:solidFill>
                  <a:schemeClr val="tx1"/>
                </a:solidFill>
              </a:rPr>
              <a:t>aln</a:t>
            </a:r>
            <a:r>
              <a:rPr lang="en-GB" dirty="0">
                <a:solidFill>
                  <a:schemeClr val="tx1"/>
                </a:solidFill>
              </a:rPr>
              <a:t> identification) </a:t>
            </a:r>
          </a:p>
          <a:p>
            <a:pPr marL="342900" indent="-342900">
              <a:buFontTx/>
              <a:buChar char="-"/>
            </a:pPr>
            <a:r>
              <a:rPr lang="en-GB" dirty="0">
                <a:solidFill>
                  <a:schemeClr val="tx1"/>
                </a:solidFill>
              </a:rPr>
              <a:t>Local authority Process flow chart (12-week </a:t>
            </a:r>
            <a:r>
              <a:rPr lang="en-GB" dirty="0" err="1">
                <a:solidFill>
                  <a:schemeClr val="tx1"/>
                </a:solidFill>
              </a:rPr>
              <a:t>aln</a:t>
            </a:r>
            <a:r>
              <a:rPr lang="en-GB" dirty="0">
                <a:solidFill>
                  <a:schemeClr val="tx1"/>
                </a:solidFill>
              </a:rPr>
              <a:t> identification) </a:t>
            </a:r>
          </a:p>
          <a:p>
            <a:pPr marL="342900" indent="-342900">
              <a:buFontTx/>
              <a:buChar char="-"/>
            </a:pPr>
            <a:r>
              <a:rPr lang="en-GB" dirty="0">
                <a:solidFill>
                  <a:schemeClr val="tx1"/>
                </a:solidFill>
              </a:rPr>
              <a:t>Local authority process flow chart (7-week reconsideration for ALN identification </a:t>
            </a:r>
          </a:p>
          <a:p>
            <a:pPr marL="342900" indent="-342900">
              <a:buFontTx/>
              <a:buChar char="-"/>
            </a:pPr>
            <a:r>
              <a:rPr lang="en-GB" dirty="0">
                <a:solidFill>
                  <a:schemeClr val="tx1"/>
                </a:solidFill>
              </a:rPr>
              <a:t>Individual development plan (</a:t>
            </a:r>
            <a:r>
              <a:rPr lang="en-GB" dirty="0" err="1">
                <a:solidFill>
                  <a:schemeClr val="tx1"/>
                </a:solidFill>
              </a:rPr>
              <a:t>iDP</a:t>
            </a:r>
            <a:r>
              <a:rPr lang="en-GB" dirty="0">
                <a:solidFill>
                  <a:schemeClr val="tx1"/>
                </a:solidFill>
              </a:rPr>
              <a:t>) guide for parents and pupils </a:t>
            </a:r>
          </a:p>
          <a:p>
            <a:pPr marL="342900" indent="-342900">
              <a:buFontTx/>
              <a:buChar char="-"/>
            </a:pPr>
            <a:endParaRPr lang="en-GB" dirty="0"/>
          </a:p>
          <a:p>
            <a:pPr marL="342900" indent="-342900">
              <a:buFontTx/>
              <a:buChar char="-"/>
            </a:pPr>
            <a:endParaRPr lang="en-GB" dirty="0"/>
          </a:p>
        </p:txBody>
      </p:sp>
    </p:spTree>
    <p:extLst>
      <p:ext uri="{BB962C8B-B14F-4D97-AF65-F5344CB8AC3E}">
        <p14:creationId xmlns:p14="http://schemas.microsoft.com/office/powerpoint/2010/main" val="677463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11445-7DF2-9586-E2A4-5AA0213A74A4}"/>
              </a:ext>
            </a:extLst>
          </p:cNvPr>
          <p:cNvSpPr>
            <a:spLocks noGrp="1"/>
          </p:cNvSpPr>
          <p:nvPr>
            <p:ph type="title"/>
          </p:nvPr>
        </p:nvSpPr>
        <p:spPr>
          <a:xfrm>
            <a:off x="1096108" y="-84867"/>
            <a:ext cx="9905998" cy="1478570"/>
          </a:xfrm>
        </p:spPr>
        <p:txBody>
          <a:bodyPr/>
          <a:lstStyle/>
          <a:p>
            <a:r>
              <a:rPr lang="en-GB" dirty="0"/>
              <a:t>What is </a:t>
            </a:r>
            <a:r>
              <a:rPr lang="en-GB" dirty="0" err="1"/>
              <a:t>aln</a:t>
            </a:r>
            <a:r>
              <a:rPr lang="en-GB" dirty="0"/>
              <a:t>? (Additional learning needs) </a:t>
            </a:r>
          </a:p>
        </p:txBody>
      </p:sp>
      <p:sp>
        <p:nvSpPr>
          <p:cNvPr id="3" name="Content Placeholder 2">
            <a:extLst>
              <a:ext uri="{FF2B5EF4-FFF2-40B4-BE49-F238E27FC236}">
                <a16:creationId xmlns:a16="http://schemas.microsoft.com/office/drawing/2014/main" id="{B0D06F55-1125-1D25-FF83-57E36C34C572}"/>
              </a:ext>
            </a:extLst>
          </p:cNvPr>
          <p:cNvSpPr>
            <a:spLocks noGrp="1"/>
          </p:cNvSpPr>
          <p:nvPr>
            <p:ph idx="1"/>
          </p:nvPr>
        </p:nvSpPr>
        <p:spPr>
          <a:xfrm>
            <a:off x="211015" y="1010779"/>
            <a:ext cx="11769969" cy="4836442"/>
          </a:xfrm>
        </p:spPr>
        <p:txBody>
          <a:bodyPr>
            <a:normAutofit fontScale="92500" lnSpcReduction="20000"/>
          </a:bodyPr>
          <a:lstStyle/>
          <a:p>
            <a:r>
              <a:rPr lang="en-GB" sz="1800" dirty="0"/>
              <a:t>Additional learning needs (1) A person has additional learning needs if he or she has a learning difficulty or disability (whether the learning difficulty or disability arises from a medical condition or otherwise) which calls for additional learning provision. </a:t>
            </a:r>
          </a:p>
          <a:p>
            <a:endParaRPr lang="en-GB" sz="1800" dirty="0"/>
          </a:p>
          <a:p>
            <a:r>
              <a:rPr lang="en-GB" sz="1800" dirty="0"/>
              <a:t>(2) A child of compulsory school age or person over that age has a learning difficulty or disability if he or she— </a:t>
            </a:r>
          </a:p>
          <a:p>
            <a:r>
              <a:rPr lang="en-GB" sz="1800" dirty="0"/>
              <a:t>(a) has a significantly greater difficulty in learning than the majority of others of the same age, or </a:t>
            </a:r>
          </a:p>
          <a:p>
            <a:r>
              <a:rPr lang="en-GB" sz="1800" dirty="0"/>
              <a:t>(b) has a disability for the purposes of the Equality Act 2010 which prevents or hinders him or her from making use of facilities for education or training of a kind generally provided for others of the same age in mainstream maintained schools or mainstream institutions in the further education sector.</a:t>
            </a:r>
          </a:p>
          <a:p>
            <a:r>
              <a:rPr lang="en-GB" sz="1800" dirty="0"/>
              <a:t> (3) A child under compulsory school age has a learning difficulty or disability if he or she is, or would be if no additional learning provision were made, likely to be within subsection (2) when of compulsory school age. (4) A person does not have a learning difficulty or disability solely because the language (or form of language) in which he or she is or will be taught is different from a language (or form of language) which is or has been used at home</a:t>
            </a:r>
          </a:p>
          <a:p>
            <a:endParaRPr lang="en-GB" sz="1800" dirty="0"/>
          </a:p>
          <a:p>
            <a:pPr marL="0" indent="0">
              <a:buNone/>
            </a:pPr>
            <a:r>
              <a:rPr lang="en-GB" sz="1800" dirty="0"/>
              <a:t>THE ADDITIONAL LEARNING NEED CODE FOR WALES 2021 </a:t>
            </a:r>
          </a:p>
        </p:txBody>
      </p:sp>
    </p:spTree>
    <p:extLst>
      <p:ext uri="{BB962C8B-B14F-4D97-AF65-F5344CB8AC3E}">
        <p14:creationId xmlns:p14="http://schemas.microsoft.com/office/powerpoint/2010/main" val="1085867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3FDAE-ABF9-1E95-51B6-8E393CAC77B8}"/>
              </a:ext>
            </a:extLst>
          </p:cNvPr>
          <p:cNvSpPr>
            <a:spLocks noGrp="1"/>
          </p:cNvSpPr>
          <p:nvPr>
            <p:ph type="title"/>
          </p:nvPr>
        </p:nvSpPr>
        <p:spPr/>
        <p:txBody>
          <a:bodyPr/>
          <a:lstStyle/>
          <a:p>
            <a:pPr algn="ctr"/>
            <a:r>
              <a:rPr lang="en-GB" dirty="0"/>
              <a:t>ADDITIONAL LEARNING NEEDS IN COGAN PRIMARY</a:t>
            </a:r>
          </a:p>
        </p:txBody>
      </p:sp>
      <p:sp>
        <p:nvSpPr>
          <p:cNvPr id="3" name="Content Placeholder 2">
            <a:extLst>
              <a:ext uri="{FF2B5EF4-FFF2-40B4-BE49-F238E27FC236}">
                <a16:creationId xmlns:a16="http://schemas.microsoft.com/office/drawing/2014/main" id="{33A3FE7D-19AD-DCF4-55BC-08B0CE4DCEBA}"/>
              </a:ext>
            </a:extLst>
          </p:cNvPr>
          <p:cNvSpPr>
            <a:spLocks noGrp="1"/>
          </p:cNvSpPr>
          <p:nvPr>
            <p:ph idx="1"/>
          </p:nvPr>
        </p:nvSpPr>
        <p:spPr>
          <a:xfrm>
            <a:off x="597877" y="1897794"/>
            <a:ext cx="11512061" cy="3705835"/>
          </a:xfrm>
        </p:spPr>
        <p:txBody>
          <a:bodyPr>
            <a:normAutofit fontScale="92500"/>
          </a:bodyPr>
          <a:lstStyle/>
          <a:p>
            <a:pPr marL="0" indent="0">
              <a:buNone/>
            </a:pPr>
            <a:r>
              <a:rPr lang="en-GB" dirty="0">
                <a:latin typeface="+mj-lt"/>
              </a:rPr>
              <a:t>The </a:t>
            </a:r>
            <a:r>
              <a:rPr lang="en-GB" dirty="0" err="1">
                <a:latin typeface="+mj-lt"/>
              </a:rPr>
              <a:t>ALNco</a:t>
            </a:r>
            <a:r>
              <a:rPr lang="en-GB" dirty="0">
                <a:latin typeface="+mj-lt"/>
              </a:rPr>
              <a:t> at Cogan Primary School is:</a:t>
            </a:r>
          </a:p>
          <a:p>
            <a:pPr marL="0" indent="0">
              <a:buNone/>
            </a:pPr>
            <a:r>
              <a:rPr lang="en-GB" dirty="0">
                <a:latin typeface="+mj-lt"/>
              </a:rPr>
              <a:t> Mrs L Gillingham </a:t>
            </a:r>
          </a:p>
          <a:p>
            <a:pPr marL="0" indent="0">
              <a:buNone/>
            </a:pPr>
            <a:r>
              <a:rPr lang="en-GB" dirty="0">
                <a:latin typeface="+mj-lt"/>
              </a:rPr>
              <a:t>You can contact her through our school email: </a:t>
            </a:r>
            <a:r>
              <a:rPr lang="en-GB" dirty="0">
                <a:latin typeface="+mj-lt"/>
                <a:hlinkClick r:id="rId2"/>
              </a:rPr>
              <a:t>coganps@valeofglamorgan.gov.uk</a:t>
            </a:r>
            <a:r>
              <a:rPr lang="en-GB" dirty="0">
                <a:latin typeface="+mj-lt"/>
              </a:rPr>
              <a:t> or 02920706793</a:t>
            </a:r>
          </a:p>
          <a:p>
            <a:pPr marL="0" indent="0">
              <a:buNone/>
            </a:pPr>
            <a:r>
              <a:rPr lang="en-GB" dirty="0">
                <a:latin typeface="+mj-lt"/>
              </a:rPr>
              <a:t>The ALN Governor is: </a:t>
            </a:r>
          </a:p>
          <a:p>
            <a:pPr marL="0" indent="0">
              <a:buNone/>
            </a:pPr>
            <a:r>
              <a:rPr lang="en-GB" b="0" i="0" dirty="0">
                <a:effectLst/>
                <a:latin typeface="+mj-lt"/>
              </a:rPr>
              <a:t>Mrs C Downton</a:t>
            </a:r>
          </a:p>
          <a:p>
            <a:pPr marL="0" indent="0">
              <a:buNone/>
            </a:pPr>
            <a:r>
              <a:rPr lang="en-GB" dirty="0">
                <a:latin typeface="+mj-lt"/>
              </a:rPr>
              <a:t>The Local Authority Hearing Resource Base Teacher of the Deaf is: </a:t>
            </a:r>
          </a:p>
          <a:p>
            <a:pPr marL="0" indent="0">
              <a:buNone/>
            </a:pPr>
            <a:r>
              <a:rPr lang="en-GB" dirty="0">
                <a:latin typeface="+mj-lt"/>
              </a:rPr>
              <a:t>Mrs K Mayor </a:t>
            </a:r>
          </a:p>
        </p:txBody>
      </p:sp>
    </p:spTree>
    <p:extLst>
      <p:ext uri="{BB962C8B-B14F-4D97-AF65-F5344CB8AC3E}">
        <p14:creationId xmlns:p14="http://schemas.microsoft.com/office/powerpoint/2010/main" val="3465009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3FDAE-ABF9-1E95-51B6-8E393CAC77B8}"/>
              </a:ext>
            </a:extLst>
          </p:cNvPr>
          <p:cNvSpPr>
            <a:spLocks noGrp="1"/>
          </p:cNvSpPr>
          <p:nvPr>
            <p:ph type="title"/>
          </p:nvPr>
        </p:nvSpPr>
        <p:spPr/>
        <p:txBody>
          <a:bodyPr/>
          <a:lstStyle/>
          <a:p>
            <a:pPr algn="ctr"/>
            <a:r>
              <a:rPr lang="en-GB" dirty="0"/>
              <a:t>ADDITIONAL LEARNING NEEDS IN COGAN PRIMARY</a:t>
            </a:r>
          </a:p>
        </p:txBody>
      </p:sp>
      <p:sp>
        <p:nvSpPr>
          <p:cNvPr id="3" name="Content Placeholder 2">
            <a:extLst>
              <a:ext uri="{FF2B5EF4-FFF2-40B4-BE49-F238E27FC236}">
                <a16:creationId xmlns:a16="http://schemas.microsoft.com/office/drawing/2014/main" id="{33A3FE7D-19AD-DCF4-55BC-08B0CE4DCEBA}"/>
              </a:ext>
            </a:extLst>
          </p:cNvPr>
          <p:cNvSpPr>
            <a:spLocks noGrp="1"/>
          </p:cNvSpPr>
          <p:nvPr>
            <p:ph idx="1"/>
          </p:nvPr>
        </p:nvSpPr>
        <p:spPr>
          <a:xfrm>
            <a:off x="318052" y="1789042"/>
            <a:ext cx="11608905" cy="4770783"/>
          </a:xfrm>
        </p:spPr>
        <p:txBody>
          <a:bodyPr>
            <a:normAutofit fontScale="92500"/>
          </a:bodyPr>
          <a:lstStyle/>
          <a:p>
            <a:pPr marL="0" indent="0">
              <a:buNone/>
            </a:pPr>
            <a:r>
              <a:rPr lang="en-GB" dirty="0"/>
              <a:t>School Provision: Three stage process:</a:t>
            </a:r>
          </a:p>
          <a:p>
            <a:pPr marL="457200" indent="-457200">
              <a:buAutoNum type="arabicParenR"/>
            </a:pPr>
            <a:r>
              <a:rPr lang="en-GB" dirty="0"/>
              <a:t>At Cogan Primary School the teaching of pupils with ALN is a whole-school responsibility. The core of the teachers’ work involves a continuous cycle of planning, teaching, and assessing. </a:t>
            </a:r>
          </a:p>
          <a:p>
            <a:pPr marL="0" indent="0">
              <a:buNone/>
            </a:pPr>
            <a:r>
              <a:rPr lang="en-GB" dirty="0"/>
              <a:t>2)  Identified groups of pupils receive additional support, according to available resources and level of need – this may be educational, emotional, social and/or behavioural. These interventions may be short-term and are part of our normal practice (Universal provision). </a:t>
            </a:r>
          </a:p>
          <a:p>
            <a:pPr marL="0" indent="0">
              <a:buNone/>
            </a:pPr>
            <a:r>
              <a:rPr lang="en-GB" dirty="0"/>
              <a:t>3) A pupil identified as having: a significantly greater difficulty in learning than the majority of others of the same age (The Additional Learning Needs Code For Wales 2021) may be defined as having ALN and school staff will assess these pupils individually, working in collaboration with parents/carers and appropriate agencies.</a:t>
            </a:r>
          </a:p>
        </p:txBody>
      </p:sp>
    </p:spTree>
    <p:extLst>
      <p:ext uri="{BB962C8B-B14F-4D97-AF65-F5344CB8AC3E}">
        <p14:creationId xmlns:p14="http://schemas.microsoft.com/office/powerpoint/2010/main" val="250283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12088-3BA0-0C29-2DA7-FF7F913B2F3C}"/>
              </a:ext>
            </a:extLst>
          </p:cNvPr>
          <p:cNvSpPr>
            <a:spLocks noGrp="1"/>
          </p:cNvSpPr>
          <p:nvPr>
            <p:ph type="title"/>
          </p:nvPr>
        </p:nvSpPr>
        <p:spPr/>
        <p:txBody>
          <a:bodyPr/>
          <a:lstStyle/>
          <a:p>
            <a:pPr algn="ctr"/>
            <a:r>
              <a:rPr lang="en-GB" dirty="0"/>
              <a:t>VALE OF GLAMORGAN WEBSITE INFORMATION</a:t>
            </a:r>
          </a:p>
        </p:txBody>
      </p:sp>
      <p:sp>
        <p:nvSpPr>
          <p:cNvPr id="3" name="Content Placeholder 2">
            <a:extLst>
              <a:ext uri="{FF2B5EF4-FFF2-40B4-BE49-F238E27FC236}">
                <a16:creationId xmlns:a16="http://schemas.microsoft.com/office/drawing/2014/main" id="{231CA823-AD8C-FB10-9A01-0D84DE2E89C0}"/>
              </a:ext>
            </a:extLst>
          </p:cNvPr>
          <p:cNvSpPr>
            <a:spLocks noGrp="1"/>
          </p:cNvSpPr>
          <p:nvPr>
            <p:ph idx="1"/>
          </p:nvPr>
        </p:nvSpPr>
        <p:spPr/>
        <p:txBody>
          <a:bodyPr/>
          <a:lstStyle/>
          <a:p>
            <a:pPr marL="0" indent="0">
              <a:buNone/>
            </a:pPr>
            <a:r>
              <a:rPr lang="en-GB" dirty="0"/>
              <a:t>Additional information is available – just follow the link:</a:t>
            </a:r>
          </a:p>
          <a:p>
            <a:pPr marL="0" indent="0">
              <a:buNone/>
            </a:pPr>
            <a:endParaRPr lang="en-GB" dirty="0"/>
          </a:p>
          <a:p>
            <a:pPr marL="0" indent="0">
              <a:buNone/>
            </a:pPr>
            <a:r>
              <a:rPr lang="en-GB" b="0" i="0" u="none" strike="noStrike" dirty="0">
                <a:solidFill>
                  <a:srgbClr val="FFFFFF"/>
                </a:solidFill>
                <a:effectLst/>
                <a:latin typeface="Arial" panose="020B0604020202020204" pitchFamily="34" charset="0"/>
                <a:hlinkClick r:id="rId2"/>
              </a:rPr>
              <a:t>https://www.valeofglamorgan.gov.uk/en/living/schools/Additional-Learning-Needs/Additional-Learning-Needs.aspx</a:t>
            </a:r>
            <a:endParaRPr lang="en-GB" b="0" i="0" u="none" strike="noStrike" dirty="0">
              <a:solidFill>
                <a:srgbClr val="FFFFFF"/>
              </a:solidFill>
              <a:effectLst/>
              <a:latin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1501104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393CC-4FEF-E348-F2E1-D9FBD1A9E9C0}"/>
              </a:ext>
            </a:extLst>
          </p:cNvPr>
          <p:cNvSpPr>
            <a:spLocks noGrp="1"/>
          </p:cNvSpPr>
          <p:nvPr>
            <p:ph type="title"/>
          </p:nvPr>
        </p:nvSpPr>
        <p:spPr/>
        <p:txBody>
          <a:bodyPr/>
          <a:lstStyle/>
          <a:p>
            <a:r>
              <a:rPr lang="en-GB" dirty="0"/>
              <a:t>THE INDEX FOR CHILDREN AND YOUNG PEOPLE WITH DISABILITIES OR ADDITIONAL NEEDS</a:t>
            </a:r>
          </a:p>
        </p:txBody>
      </p:sp>
      <p:sp>
        <p:nvSpPr>
          <p:cNvPr id="3" name="Content Placeholder 2">
            <a:extLst>
              <a:ext uri="{FF2B5EF4-FFF2-40B4-BE49-F238E27FC236}">
                <a16:creationId xmlns:a16="http://schemas.microsoft.com/office/drawing/2014/main" id="{E4B61158-2B82-430C-60C9-355F95A397E1}"/>
              </a:ext>
            </a:extLst>
          </p:cNvPr>
          <p:cNvSpPr>
            <a:spLocks noGrp="1"/>
          </p:cNvSpPr>
          <p:nvPr>
            <p:ph idx="1"/>
          </p:nvPr>
        </p:nvSpPr>
        <p:spPr>
          <a:xfrm>
            <a:off x="218662" y="1908314"/>
            <a:ext cx="11827564" cy="4750394"/>
          </a:xfrm>
        </p:spPr>
        <p:txBody>
          <a:bodyPr>
            <a:normAutofit lnSpcReduction="10000"/>
          </a:bodyPr>
          <a:lstStyle/>
          <a:p>
            <a:pPr marL="0" indent="0">
              <a:buNone/>
            </a:pPr>
            <a:r>
              <a:rPr lang="en-GB" dirty="0"/>
              <a:t>The Index is for families who have children age 0-18 years, who have a disability or additional need and live in the Vale of Glamorgan. It’s a way of us keeping families informed about what’s available locally and nationally. You’ll receive a newsletter every three months, packed full with information about events, activities, playschemes and services, as well as regular ebulletins. You can also contact them directly with any questions you have. Sign-up is free and completely voluntary and you don’t need to have a diagnosed disability. There is more information on our web pages, as well as a quick video and an online registration form:</a:t>
            </a:r>
            <a:r>
              <a:rPr lang="en-GB" b="0" i="0" dirty="0">
                <a:solidFill>
                  <a:srgbClr val="000000"/>
                </a:solidFill>
                <a:effectLst/>
                <a:latin typeface="Arial" panose="020B0604020202020204" pitchFamily="34" charset="0"/>
              </a:rPr>
              <a:t>  </a:t>
            </a:r>
            <a:r>
              <a:rPr lang="en-GB" sz="1800" b="0" i="0" u="none" strike="noStrike" dirty="0">
                <a:solidFill>
                  <a:srgbClr val="FFFFFF"/>
                </a:solidFill>
                <a:effectLst/>
                <a:latin typeface="Arial" panose="020B0604020202020204" pitchFamily="34" charset="0"/>
                <a:hlinkClick r:id="rId2"/>
              </a:rPr>
              <a:t>www.valeofglamorgan.gov.uk/theindex</a:t>
            </a:r>
            <a:endParaRPr lang="en-GB" sz="1800" dirty="0"/>
          </a:p>
          <a:p>
            <a:pPr marL="0" indent="0" algn="l" fontAlgn="t">
              <a:buNone/>
            </a:pPr>
            <a:r>
              <a:rPr lang="en-GB" sz="1900" b="0" i="0" dirty="0">
                <a:effectLst/>
              </a:rPr>
              <a:t>The Index Film:</a:t>
            </a:r>
          </a:p>
          <a:p>
            <a:pPr marL="0" indent="0" algn="l" fontAlgn="t">
              <a:buNone/>
            </a:pPr>
            <a:r>
              <a:rPr lang="en-GB" sz="1900" b="0" i="0" dirty="0">
                <a:effectLst/>
              </a:rPr>
              <a:t>English</a:t>
            </a:r>
            <a:r>
              <a:rPr lang="en-GB" sz="1900" b="0" i="0" dirty="0">
                <a:solidFill>
                  <a:srgbClr val="000000"/>
                </a:solidFill>
                <a:effectLst/>
              </a:rPr>
              <a:t> </a:t>
            </a:r>
            <a:r>
              <a:rPr lang="en-GB" sz="1900" b="0" i="0" u="none" strike="noStrike" dirty="0">
                <a:solidFill>
                  <a:srgbClr val="924200"/>
                </a:solidFill>
                <a:effectLst/>
                <a:hlinkClick r:id="rId3"/>
              </a:rPr>
              <a:t>https://www.youtube.com/watch?v=EX5nSx082PU</a:t>
            </a:r>
            <a:endParaRPr lang="en-GB" sz="1900" b="0" i="0" dirty="0">
              <a:solidFill>
                <a:srgbClr val="000000"/>
              </a:solidFill>
              <a:effectLst/>
            </a:endParaRPr>
          </a:p>
          <a:p>
            <a:pPr marL="0" indent="0" algn="l" fontAlgn="t">
              <a:buNone/>
            </a:pPr>
            <a:r>
              <a:rPr lang="en-GB" sz="1900" b="0" i="0" dirty="0">
                <a:effectLst/>
              </a:rPr>
              <a:t>Welsh version </a:t>
            </a:r>
            <a:r>
              <a:rPr lang="en-GB" sz="1900" b="0" i="0" u="none" strike="noStrike" dirty="0">
                <a:solidFill>
                  <a:srgbClr val="924200"/>
                </a:solidFill>
                <a:effectLst/>
                <a:hlinkClick r:id="rId4"/>
              </a:rPr>
              <a:t>https://www.youtube.com/watch?v=ArURUQW2JyM</a:t>
            </a:r>
            <a:endParaRPr lang="en-GB" sz="1900" b="0" i="0" dirty="0">
              <a:solidFill>
                <a:srgbClr val="000000"/>
              </a:solidFill>
              <a:effectLst/>
            </a:endParaRPr>
          </a:p>
          <a:p>
            <a:pPr marL="0" indent="0">
              <a:buNone/>
            </a:pPr>
            <a:endParaRPr lang="en-GB" dirty="0"/>
          </a:p>
        </p:txBody>
      </p:sp>
      <p:pic>
        <p:nvPicPr>
          <p:cNvPr id="5" name="Picture 4">
            <a:extLst>
              <a:ext uri="{FF2B5EF4-FFF2-40B4-BE49-F238E27FC236}">
                <a16:creationId xmlns:a16="http://schemas.microsoft.com/office/drawing/2014/main" id="{B0FA88EC-F6D7-60B8-DA38-D03D7CF1B0EE}"/>
              </a:ext>
            </a:extLst>
          </p:cNvPr>
          <p:cNvPicPr>
            <a:picLocks noChangeAspect="1"/>
          </p:cNvPicPr>
          <p:nvPr/>
        </p:nvPicPr>
        <p:blipFill>
          <a:blip r:embed="rId5"/>
          <a:srcRect l="50000" t="49386" r="12235" b="38765"/>
          <a:stretch/>
        </p:blipFill>
        <p:spPr>
          <a:xfrm>
            <a:off x="4892145" y="44542"/>
            <a:ext cx="2404533" cy="812583"/>
          </a:xfrm>
          <a:prstGeom prst="rect">
            <a:avLst/>
          </a:prstGeom>
        </p:spPr>
      </p:pic>
    </p:spTree>
    <p:extLst>
      <p:ext uri="{BB962C8B-B14F-4D97-AF65-F5344CB8AC3E}">
        <p14:creationId xmlns:p14="http://schemas.microsoft.com/office/powerpoint/2010/main" val="3833442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A7E24-5361-3BBB-114E-0A899AE3C451}"/>
              </a:ext>
            </a:extLst>
          </p:cNvPr>
          <p:cNvSpPr>
            <a:spLocks noGrp="1"/>
          </p:cNvSpPr>
          <p:nvPr>
            <p:ph type="title"/>
          </p:nvPr>
        </p:nvSpPr>
        <p:spPr>
          <a:xfrm>
            <a:off x="763726" y="181196"/>
            <a:ext cx="9905998" cy="1478570"/>
          </a:xfrm>
        </p:spPr>
        <p:txBody>
          <a:bodyPr/>
          <a:lstStyle/>
          <a:p>
            <a:r>
              <a:rPr lang="en-GB" dirty="0"/>
              <a:t>ALN &amp; DISPUTE RESOLUTION</a:t>
            </a:r>
          </a:p>
        </p:txBody>
      </p:sp>
      <p:sp>
        <p:nvSpPr>
          <p:cNvPr id="3" name="Content Placeholder 2">
            <a:extLst>
              <a:ext uri="{FF2B5EF4-FFF2-40B4-BE49-F238E27FC236}">
                <a16:creationId xmlns:a16="http://schemas.microsoft.com/office/drawing/2014/main" id="{E838D5D5-5389-10BD-AFB3-3DF1D1E3DB72}"/>
              </a:ext>
            </a:extLst>
          </p:cNvPr>
          <p:cNvSpPr>
            <a:spLocks noGrp="1"/>
          </p:cNvSpPr>
          <p:nvPr>
            <p:ph idx="1"/>
          </p:nvPr>
        </p:nvSpPr>
        <p:spPr>
          <a:xfrm>
            <a:off x="238540" y="1192696"/>
            <a:ext cx="11953460" cy="5484108"/>
          </a:xfrm>
        </p:spPr>
        <p:txBody>
          <a:bodyPr>
            <a:normAutofit/>
          </a:bodyPr>
          <a:lstStyle/>
          <a:p>
            <a:pPr marL="0" indent="0">
              <a:buNone/>
            </a:pPr>
            <a:r>
              <a:rPr lang="en-GB" sz="1800" dirty="0"/>
              <a:t>In the Vale of Glamorgan we are always keen to try to address any concerns, worries or issues as soon as possible and this should be done by raising any issues with your child’s school in the first instance. As far back as the draft ALN Code (2017) principles for good practice in the avoidance and early resolution of disagreements around Additional Learning Needs. (WG, 2017. pp. 169) were identified. These good practice principles are: </a:t>
            </a:r>
          </a:p>
          <a:p>
            <a:pPr marL="0" indent="0">
              <a:buNone/>
            </a:pPr>
            <a:r>
              <a:rPr lang="en-GB" sz="1800" dirty="0"/>
              <a:t>❖ Support to ensure parents can attend and contribute to meetings (face to face or virtual) ❖ Ensure communication is inclusive and sensitive so parents feel like equal partners open questioning in meetings so concerns and misunderstandings are dealt with early on </a:t>
            </a:r>
          </a:p>
          <a:p>
            <a:pPr marL="0" indent="0">
              <a:buNone/>
            </a:pPr>
            <a:r>
              <a:rPr lang="en-GB" sz="1800" dirty="0"/>
              <a:t>❖ Face to face meetings to plan the way forward </a:t>
            </a:r>
          </a:p>
          <a:p>
            <a:pPr marL="0" indent="0">
              <a:buNone/>
            </a:pPr>
            <a:r>
              <a:rPr lang="en-GB" sz="1800" dirty="0"/>
              <a:t>❖ All parties have the same information from the same trusted source ❖ Timely and consistent communication so trust is built </a:t>
            </a:r>
          </a:p>
          <a:p>
            <a:pPr marL="0" indent="0">
              <a:buNone/>
            </a:pPr>
            <a:r>
              <a:rPr lang="en-GB" sz="1800" dirty="0"/>
              <a:t>❖ Positive, open and constructive dialogue </a:t>
            </a:r>
          </a:p>
          <a:p>
            <a:pPr marL="0" indent="0">
              <a:buNone/>
            </a:pPr>
            <a:r>
              <a:rPr lang="en-GB" sz="1800" dirty="0"/>
              <a:t>❖ Explain the legislation underpinning decisions and signposting to further information </a:t>
            </a:r>
          </a:p>
          <a:p>
            <a:pPr marL="0" indent="0">
              <a:buNone/>
            </a:pPr>
            <a:r>
              <a:rPr lang="en-GB" sz="1800" dirty="0"/>
              <a:t>❖ Decisions are properly explained in inclusive language to parent and child / Young Person </a:t>
            </a:r>
          </a:p>
          <a:p>
            <a:pPr marL="0" indent="0">
              <a:buNone/>
            </a:pPr>
            <a:r>
              <a:rPr lang="en-GB" sz="1800" dirty="0"/>
              <a:t>❖ Supporting the examination of the IDP so decisions are transparent and all evidence has been considered</a:t>
            </a:r>
          </a:p>
        </p:txBody>
      </p:sp>
    </p:spTree>
    <p:extLst>
      <p:ext uri="{BB962C8B-B14F-4D97-AF65-F5344CB8AC3E}">
        <p14:creationId xmlns:p14="http://schemas.microsoft.com/office/powerpoint/2010/main" val="2552951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A7E24-5361-3BBB-114E-0A899AE3C451}"/>
              </a:ext>
            </a:extLst>
          </p:cNvPr>
          <p:cNvSpPr>
            <a:spLocks noGrp="1"/>
          </p:cNvSpPr>
          <p:nvPr>
            <p:ph type="title"/>
          </p:nvPr>
        </p:nvSpPr>
        <p:spPr>
          <a:xfrm>
            <a:off x="763726" y="181196"/>
            <a:ext cx="9905998" cy="1478570"/>
          </a:xfrm>
        </p:spPr>
        <p:txBody>
          <a:bodyPr/>
          <a:lstStyle/>
          <a:p>
            <a:r>
              <a:rPr lang="en-GB" dirty="0"/>
              <a:t>ALN &amp; DISPUTE RESOLUTION</a:t>
            </a:r>
          </a:p>
        </p:txBody>
      </p:sp>
      <p:sp>
        <p:nvSpPr>
          <p:cNvPr id="3" name="Content Placeholder 2">
            <a:extLst>
              <a:ext uri="{FF2B5EF4-FFF2-40B4-BE49-F238E27FC236}">
                <a16:creationId xmlns:a16="http://schemas.microsoft.com/office/drawing/2014/main" id="{E838D5D5-5389-10BD-AFB3-3DF1D1E3DB72}"/>
              </a:ext>
            </a:extLst>
          </p:cNvPr>
          <p:cNvSpPr>
            <a:spLocks noGrp="1"/>
          </p:cNvSpPr>
          <p:nvPr>
            <p:ph idx="1"/>
          </p:nvPr>
        </p:nvSpPr>
        <p:spPr>
          <a:xfrm>
            <a:off x="238540" y="1192696"/>
            <a:ext cx="11953460" cy="5484108"/>
          </a:xfrm>
        </p:spPr>
        <p:txBody>
          <a:bodyPr>
            <a:normAutofit/>
          </a:bodyPr>
          <a:lstStyle/>
          <a:p>
            <a:pPr marL="0" indent="0">
              <a:buNone/>
            </a:pPr>
            <a:r>
              <a:rPr lang="en-GB" sz="1800" dirty="0"/>
              <a:t>ALN &amp; DISPUTE RESOLUTION All schools should have staff trained in dispute resolution strategies to support this process. </a:t>
            </a:r>
          </a:p>
          <a:p>
            <a:pPr marL="0" indent="0">
              <a:buNone/>
            </a:pPr>
            <a:r>
              <a:rPr lang="en-GB" sz="1800" dirty="0"/>
              <a:t>A short film produced by the Welsh Government providing an overview of the avoiding disagreement and early dispute resolution aspect of the ALN Bill now Act can be found at :</a:t>
            </a:r>
          </a:p>
          <a:p>
            <a:pPr marL="0" indent="0">
              <a:buNone/>
            </a:pPr>
            <a:r>
              <a:rPr lang="en-GB" sz="1800" dirty="0"/>
              <a:t> </a:t>
            </a:r>
            <a:r>
              <a:rPr lang="en-GB" sz="1800" dirty="0">
                <a:hlinkClick r:id="rId2"/>
              </a:rPr>
              <a:t>https://www.youtube.com/watch?v=FzPllzbheI8</a:t>
            </a:r>
            <a:r>
              <a:rPr lang="en-GB" sz="1800" dirty="0"/>
              <a:t>  </a:t>
            </a:r>
          </a:p>
          <a:p>
            <a:pPr marL="0" indent="0">
              <a:buNone/>
            </a:pPr>
            <a:r>
              <a:rPr lang="en-GB" sz="1800" dirty="0"/>
              <a:t>Avoiding disagreements and earlier dispute resolution – YouTube</a:t>
            </a:r>
          </a:p>
          <a:p>
            <a:pPr marL="0" indent="0">
              <a:buNone/>
            </a:pPr>
            <a:r>
              <a:rPr lang="en-GB" sz="1800" dirty="0"/>
              <a:t> Following these strategies should help parents and school work together in a mutually supportive and honest partnership, with the child at the centre to discuss and resolve any issues. </a:t>
            </a:r>
          </a:p>
          <a:p>
            <a:pPr marL="0" indent="0">
              <a:buNone/>
            </a:pPr>
            <a:r>
              <a:rPr lang="en-GB" sz="1800" dirty="0"/>
              <a:t>Parents can seek further advice from </a:t>
            </a:r>
          </a:p>
          <a:p>
            <a:pPr marL="0" indent="0">
              <a:buNone/>
            </a:pPr>
            <a:r>
              <a:rPr lang="en-GB" sz="1800" dirty="0"/>
              <a:t>www.snapcymru.org</a:t>
            </a:r>
            <a:endParaRPr lang="en-GB" dirty="0"/>
          </a:p>
        </p:txBody>
      </p:sp>
    </p:spTree>
    <p:extLst>
      <p:ext uri="{BB962C8B-B14F-4D97-AF65-F5344CB8AC3E}">
        <p14:creationId xmlns:p14="http://schemas.microsoft.com/office/powerpoint/2010/main" val="42170024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TM03457491[[fn=Metropolitan]]</Template>
  <TotalTime>354</TotalTime>
  <Words>1495</Words>
  <Application>Microsoft Office PowerPoint</Application>
  <PresentationFormat>Widescreen</PresentationFormat>
  <Paragraphs>111</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Tw Cen MT</vt:lpstr>
      <vt:lpstr>Circuit</vt:lpstr>
      <vt:lpstr>ADDITIONAL LEARNING NEEDS &amp; EDUCATIONAL TRIBUNAL ACT </vt:lpstr>
      <vt:lpstr>What is covered in this PowerPoint</vt:lpstr>
      <vt:lpstr>What is aln? (Additional learning needs) </vt:lpstr>
      <vt:lpstr>ADDITIONAL LEARNING NEEDS IN COGAN PRIMARY</vt:lpstr>
      <vt:lpstr>ADDITIONAL LEARNING NEEDS IN COGAN PRIMARY</vt:lpstr>
      <vt:lpstr>VALE OF GLAMORGAN WEBSITE INFORMATION</vt:lpstr>
      <vt:lpstr>THE INDEX FOR CHILDREN AND YOUNG PEOPLE WITH DISABILITIES OR ADDITIONAL NEEDS</vt:lpstr>
      <vt:lpstr>ALN &amp; DISPUTE RESOLUTION</vt:lpstr>
      <vt:lpstr>ALN &amp; DISPUTE RESOLUTION</vt:lpstr>
      <vt:lpstr>ALN &amp; DISPUTE RESOLUTION</vt:lpstr>
      <vt:lpstr>PARENTAL INFORMATION LIST</vt:lpstr>
      <vt:lpstr>Children and young people information list</vt:lpstr>
      <vt:lpstr>PowerPoint Presentation</vt:lpstr>
      <vt:lpstr>School process for identifying ALn</vt:lpstr>
      <vt:lpstr>Local authority process for identifying and supporting aln </vt:lpstr>
      <vt:lpstr>Local authority process for reconsidering decisions about aln </vt:lpstr>
      <vt:lpstr>Idp guide for parents and pupils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 Gillingham (Cogan Primary School)</dc:creator>
  <cp:lastModifiedBy>L Gillingham (Cogan Primary School)</cp:lastModifiedBy>
  <cp:revision>4</cp:revision>
  <dcterms:created xsi:type="dcterms:W3CDTF">2024-09-06T08:41:23Z</dcterms:created>
  <dcterms:modified xsi:type="dcterms:W3CDTF">2024-11-28T10:56:05Z</dcterms:modified>
</cp:coreProperties>
</file>