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0" r:id="rId2"/>
    <p:sldMasterId id="2147483648" r:id="rId3"/>
  </p:sldMasterIdLst>
  <p:sldIdLst>
    <p:sldId id="256" r:id="rId4"/>
    <p:sldId id="272" r:id="rId5"/>
    <p:sldId id="284" r:id="rId6"/>
    <p:sldId id="259" r:id="rId7"/>
    <p:sldId id="274" r:id="rId8"/>
    <p:sldId id="275" r:id="rId9"/>
    <p:sldId id="276" r:id="rId10"/>
    <p:sldId id="277" r:id="rId11"/>
    <p:sldId id="278" r:id="rId12"/>
    <p:sldId id="281" r:id="rId13"/>
    <p:sldId id="283" r:id="rId14"/>
    <p:sldId id="282" r:id="rId15"/>
    <p:sldId id="260" r:id="rId16"/>
    <p:sldId id="261" r:id="rId17"/>
    <p:sldId id="285" r:id="rId18"/>
    <p:sldId id="262" r:id="rId19"/>
    <p:sldId id="267" r:id="rId20"/>
    <p:sldId id="268" r:id="rId21"/>
    <p:sldId id="263" r:id="rId22"/>
    <p:sldId id="280" r:id="rId23"/>
    <p:sldId id="26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CCCCFF"/>
    <a:srgbClr val="FF9999"/>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6" d="100"/>
          <a:sy n="106" d="100"/>
        </p:scale>
        <p:origin x="57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668B4CD-7A5C-4C47-B58F-0C669EC8DB33}" type="datetimeFigureOut">
              <a:rPr lang="en-GB" smtClean="0"/>
              <a:t>01/07/2026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03A673-38AD-474D-B462-98A12B506D5A}" type="slidenum">
              <a:rPr lang="en-GB" smtClean="0"/>
              <a:t>‹#›</a:t>
            </a:fld>
            <a:endParaRPr lang="en-GB"/>
          </a:p>
        </p:txBody>
      </p:sp>
    </p:spTree>
    <p:extLst>
      <p:ext uri="{BB962C8B-B14F-4D97-AF65-F5344CB8AC3E}">
        <p14:creationId xmlns:p14="http://schemas.microsoft.com/office/powerpoint/2010/main" val="887460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68B4CD-7A5C-4C47-B58F-0C669EC8DB33}" type="datetimeFigureOut">
              <a:rPr lang="en-GB" smtClean="0"/>
              <a:t>01/07/2026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03A673-38AD-474D-B462-98A12B506D5A}" type="slidenum">
              <a:rPr lang="en-GB" smtClean="0"/>
              <a:t>‹#›</a:t>
            </a:fld>
            <a:endParaRPr lang="en-GB"/>
          </a:p>
        </p:txBody>
      </p:sp>
    </p:spTree>
    <p:extLst>
      <p:ext uri="{BB962C8B-B14F-4D97-AF65-F5344CB8AC3E}">
        <p14:creationId xmlns:p14="http://schemas.microsoft.com/office/powerpoint/2010/main" val="1194744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68B4CD-7A5C-4C47-B58F-0C669EC8DB33}" type="datetimeFigureOut">
              <a:rPr lang="en-GB" smtClean="0"/>
              <a:t>01/07/2026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03A673-38AD-474D-B462-98A12B506D5A}" type="slidenum">
              <a:rPr lang="en-GB" smtClean="0"/>
              <a:t>‹#›</a:t>
            </a:fld>
            <a:endParaRPr lang="en-GB"/>
          </a:p>
        </p:txBody>
      </p:sp>
    </p:spTree>
    <p:extLst>
      <p:ext uri="{BB962C8B-B14F-4D97-AF65-F5344CB8AC3E}">
        <p14:creationId xmlns:p14="http://schemas.microsoft.com/office/powerpoint/2010/main" val="3427890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3FDB25-7905-479D-BDEE-05B76D42497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0C71EF-DFA8-42D7-BEC5-557251C44B2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2172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3FDB25-7905-479D-BDEE-05B76D42497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0C71EF-DFA8-42D7-BEC5-557251C44B2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9006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3FDB25-7905-479D-BDEE-05B76D42497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0C71EF-DFA8-42D7-BEC5-557251C44B2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92228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3FDB25-7905-479D-BDEE-05B76D42497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0C71EF-DFA8-42D7-BEC5-557251C44B2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93613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3FDB25-7905-479D-BDEE-05B76D42497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0C71EF-DFA8-42D7-BEC5-557251C44B2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98604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3FDB25-7905-479D-BDEE-05B76D42497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0C71EF-DFA8-42D7-BEC5-557251C44B2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44516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3FDB25-7905-479D-BDEE-05B76D42497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0C71EF-DFA8-42D7-BEC5-557251C44B2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24691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3FDB25-7905-479D-BDEE-05B76D42497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0C71EF-DFA8-42D7-BEC5-557251C44B2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063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68B4CD-7A5C-4C47-B58F-0C669EC8DB33}" type="datetimeFigureOut">
              <a:rPr lang="en-GB" smtClean="0"/>
              <a:t>01/07/2026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03A673-38AD-474D-B462-98A12B506D5A}" type="slidenum">
              <a:rPr lang="en-GB" smtClean="0"/>
              <a:t>‹#›</a:t>
            </a:fld>
            <a:endParaRPr lang="en-GB"/>
          </a:p>
        </p:txBody>
      </p:sp>
    </p:spTree>
    <p:extLst>
      <p:ext uri="{BB962C8B-B14F-4D97-AF65-F5344CB8AC3E}">
        <p14:creationId xmlns:p14="http://schemas.microsoft.com/office/powerpoint/2010/main" val="21228195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3FDB25-7905-479D-BDEE-05B76D42497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0C71EF-DFA8-42D7-BEC5-557251C44B2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9296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3FDB25-7905-479D-BDEE-05B76D42497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0C71EF-DFA8-42D7-BEC5-557251C44B2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96117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3FDB25-7905-479D-BDEE-05B76D42497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0C71EF-DFA8-42D7-BEC5-557251C44B2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63974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C6446-A603-AEAF-035D-D85A8BDAA73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17C83C2-2015-A14C-EA07-7A2A150760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B99CB10-4D48-5751-9A57-58ED285794DD}"/>
              </a:ext>
            </a:extLst>
          </p:cNvPr>
          <p:cNvSpPr>
            <a:spLocks noGrp="1"/>
          </p:cNvSpPr>
          <p:nvPr>
            <p:ph type="dt" sz="half" idx="10"/>
          </p:nvPr>
        </p:nvSpPr>
        <p:spPr/>
        <p:txBody>
          <a:bodyPr/>
          <a:lstStyle/>
          <a:p>
            <a:fld id="{1C09A1B3-DBC5-6A46-A765-2D70591240B7}" type="datetimeFigureOut">
              <a:rPr lang="en-US" smtClean="0"/>
              <a:t>7/1/2026</a:t>
            </a:fld>
            <a:endParaRPr lang="en-US"/>
          </a:p>
        </p:txBody>
      </p:sp>
      <p:sp>
        <p:nvSpPr>
          <p:cNvPr id="5" name="Footer Placeholder 4">
            <a:extLst>
              <a:ext uri="{FF2B5EF4-FFF2-40B4-BE49-F238E27FC236}">
                <a16:creationId xmlns:a16="http://schemas.microsoft.com/office/drawing/2014/main" id="{0AC7ADA9-AB27-8F79-DC71-52F9000344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3359A7-42B8-58C0-2A71-63FCE16DFB63}"/>
              </a:ext>
            </a:extLst>
          </p:cNvPr>
          <p:cNvSpPr>
            <a:spLocks noGrp="1"/>
          </p:cNvSpPr>
          <p:nvPr>
            <p:ph type="sldNum" sz="quarter" idx="12"/>
          </p:nvPr>
        </p:nvSpPr>
        <p:spPr/>
        <p:txBody>
          <a:bodyPr/>
          <a:lstStyle/>
          <a:p>
            <a:fld id="{DB472AF8-BDC1-4B42-AA11-B8FDB197184A}" type="slidenum">
              <a:rPr lang="en-US" smtClean="0"/>
              <a:t>‹#›</a:t>
            </a:fld>
            <a:endParaRPr lang="en-US"/>
          </a:p>
        </p:txBody>
      </p:sp>
    </p:spTree>
    <p:extLst>
      <p:ext uri="{BB962C8B-B14F-4D97-AF65-F5344CB8AC3E}">
        <p14:creationId xmlns:p14="http://schemas.microsoft.com/office/powerpoint/2010/main" val="12497817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F015C-90B6-3715-2EF7-7488DF27CE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AC92622-EF62-4BF4-CB86-61818D25505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A5294BF-5967-2DFE-5876-6555B9E39294}"/>
              </a:ext>
            </a:extLst>
          </p:cNvPr>
          <p:cNvSpPr>
            <a:spLocks noGrp="1"/>
          </p:cNvSpPr>
          <p:nvPr>
            <p:ph type="dt" sz="half" idx="10"/>
          </p:nvPr>
        </p:nvSpPr>
        <p:spPr/>
        <p:txBody>
          <a:bodyPr/>
          <a:lstStyle/>
          <a:p>
            <a:fld id="{1C09A1B3-DBC5-6A46-A765-2D70591240B7}" type="datetimeFigureOut">
              <a:rPr lang="en-US" smtClean="0"/>
              <a:t>7/1/2026</a:t>
            </a:fld>
            <a:endParaRPr lang="en-US"/>
          </a:p>
        </p:txBody>
      </p:sp>
      <p:sp>
        <p:nvSpPr>
          <p:cNvPr id="5" name="Footer Placeholder 4">
            <a:extLst>
              <a:ext uri="{FF2B5EF4-FFF2-40B4-BE49-F238E27FC236}">
                <a16:creationId xmlns:a16="http://schemas.microsoft.com/office/drawing/2014/main" id="{5A70CB3E-90E9-D04A-59E4-9105033DA5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1E363D-6155-2794-34FA-033E28CF974A}"/>
              </a:ext>
            </a:extLst>
          </p:cNvPr>
          <p:cNvSpPr>
            <a:spLocks noGrp="1"/>
          </p:cNvSpPr>
          <p:nvPr>
            <p:ph type="sldNum" sz="quarter" idx="12"/>
          </p:nvPr>
        </p:nvSpPr>
        <p:spPr/>
        <p:txBody>
          <a:bodyPr/>
          <a:lstStyle/>
          <a:p>
            <a:fld id="{DB472AF8-BDC1-4B42-AA11-B8FDB197184A}" type="slidenum">
              <a:rPr lang="en-US" smtClean="0"/>
              <a:t>‹#›</a:t>
            </a:fld>
            <a:endParaRPr lang="en-US"/>
          </a:p>
        </p:txBody>
      </p:sp>
    </p:spTree>
    <p:extLst>
      <p:ext uri="{BB962C8B-B14F-4D97-AF65-F5344CB8AC3E}">
        <p14:creationId xmlns:p14="http://schemas.microsoft.com/office/powerpoint/2010/main" val="7654047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DFCF2-0740-9DB0-5EB7-4554EB4D42F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6AB8467-528D-CB5D-E06E-7CF6A7F7CA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77C975F-4831-A462-6720-0E4E6C9BBD31}"/>
              </a:ext>
            </a:extLst>
          </p:cNvPr>
          <p:cNvSpPr>
            <a:spLocks noGrp="1"/>
          </p:cNvSpPr>
          <p:nvPr>
            <p:ph type="dt" sz="half" idx="10"/>
          </p:nvPr>
        </p:nvSpPr>
        <p:spPr/>
        <p:txBody>
          <a:bodyPr/>
          <a:lstStyle/>
          <a:p>
            <a:fld id="{1C09A1B3-DBC5-6A46-A765-2D70591240B7}" type="datetimeFigureOut">
              <a:rPr lang="en-US" smtClean="0"/>
              <a:t>7/1/2026</a:t>
            </a:fld>
            <a:endParaRPr lang="en-US"/>
          </a:p>
        </p:txBody>
      </p:sp>
      <p:sp>
        <p:nvSpPr>
          <p:cNvPr id="5" name="Footer Placeholder 4">
            <a:extLst>
              <a:ext uri="{FF2B5EF4-FFF2-40B4-BE49-F238E27FC236}">
                <a16:creationId xmlns:a16="http://schemas.microsoft.com/office/drawing/2014/main" id="{C67FC33B-843F-1304-52A2-840FE1CAFD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0EA5EF-EA6B-A45F-84B6-9D13257C6D22}"/>
              </a:ext>
            </a:extLst>
          </p:cNvPr>
          <p:cNvSpPr>
            <a:spLocks noGrp="1"/>
          </p:cNvSpPr>
          <p:nvPr>
            <p:ph type="sldNum" sz="quarter" idx="12"/>
          </p:nvPr>
        </p:nvSpPr>
        <p:spPr/>
        <p:txBody>
          <a:bodyPr/>
          <a:lstStyle/>
          <a:p>
            <a:fld id="{DB472AF8-BDC1-4B42-AA11-B8FDB197184A}" type="slidenum">
              <a:rPr lang="en-US" smtClean="0"/>
              <a:t>‹#›</a:t>
            </a:fld>
            <a:endParaRPr lang="en-US"/>
          </a:p>
        </p:txBody>
      </p:sp>
    </p:spTree>
    <p:extLst>
      <p:ext uri="{BB962C8B-B14F-4D97-AF65-F5344CB8AC3E}">
        <p14:creationId xmlns:p14="http://schemas.microsoft.com/office/powerpoint/2010/main" val="8916355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52627-9769-53D0-5006-38B3AC20F57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830764E-E078-CF9D-6F2B-D67023DEE2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1BB208E-9FB2-D452-DABB-3598A818C8F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205F71EE-DE82-BC1D-691E-4F694CF2D429}"/>
              </a:ext>
            </a:extLst>
          </p:cNvPr>
          <p:cNvSpPr>
            <a:spLocks noGrp="1"/>
          </p:cNvSpPr>
          <p:nvPr>
            <p:ph type="dt" sz="half" idx="10"/>
          </p:nvPr>
        </p:nvSpPr>
        <p:spPr/>
        <p:txBody>
          <a:bodyPr/>
          <a:lstStyle/>
          <a:p>
            <a:fld id="{1C09A1B3-DBC5-6A46-A765-2D70591240B7}" type="datetimeFigureOut">
              <a:rPr lang="en-US" smtClean="0"/>
              <a:t>7/1/2026</a:t>
            </a:fld>
            <a:endParaRPr lang="en-US"/>
          </a:p>
        </p:txBody>
      </p:sp>
      <p:sp>
        <p:nvSpPr>
          <p:cNvPr id="6" name="Footer Placeholder 5">
            <a:extLst>
              <a:ext uri="{FF2B5EF4-FFF2-40B4-BE49-F238E27FC236}">
                <a16:creationId xmlns:a16="http://schemas.microsoft.com/office/drawing/2014/main" id="{8E8CE403-262B-42AE-10D8-21DE9B83A5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9C0314-84ED-319B-2CBD-68867E32E92D}"/>
              </a:ext>
            </a:extLst>
          </p:cNvPr>
          <p:cNvSpPr>
            <a:spLocks noGrp="1"/>
          </p:cNvSpPr>
          <p:nvPr>
            <p:ph type="sldNum" sz="quarter" idx="12"/>
          </p:nvPr>
        </p:nvSpPr>
        <p:spPr/>
        <p:txBody>
          <a:bodyPr/>
          <a:lstStyle/>
          <a:p>
            <a:fld id="{DB472AF8-BDC1-4B42-AA11-B8FDB197184A}" type="slidenum">
              <a:rPr lang="en-US" smtClean="0"/>
              <a:t>‹#›</a:t>
            </a:fld>
            <a:endParaRPr lang="en-US"/>
          </a:p>
        </p:txBody>
      </p:sp>
    </p:spTree>
    <p:extLst>
      <p:ext uri="{BB962C8B-B14F-4D97-AF65-F5344CB8AC3E}">
        <p14:creationId xmlns:p14="http://schemas.microsoft.com/office/powerpoint/2010/main" val="36963051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A95DC-A60C-AD93-AC4F-2B7E3249D4C0}"/>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04393F1-89C4-1C98-F048-5A1C032CC0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5C5C255-7B6F-6AD7-6503-9363F7567C5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E07A78E-BF3F-4E9E-6115-CD8081A94F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01FB3DF-6FC4-0F7C-3A7A-BAD1C07EADF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F18CD732-1F54-DAEB-0399-1A230E44338A}"/>
              </a:ext>
            </a:extLst>
          </p:cNvPr>
          <p:cNvSpPr>
            <a:spLocks noGrp="1"/>
          </p:cNvSpPr>
          <p:nvPr>
            <p:ph type="dt" sz="half" idx="10"/>
          </p:nvPr>
        </p:nvSpPr>
        <p:spPr/>
        <p:txBody>
          <a:bodyPr/>
          <a:lstStyle/>
          <a:p>
            <a:fld id="{1C09A1B3-DBC5-6A46-A765-2D70591240B7}" type="datetimeFigureOut">
              <a:rPr lang="en-US" smtClean="0"/>
              <a:t>7/1/2026</a:t>
            </a:fld>
            <a:endParaRPr lang="en-US"/>
          </a:p>
        </p:txBody>
      </p:sp>
      <p:sp>
        <p:nvSpPr>
          <p:cNvPr id="8" name="Footer Placeholder 7">
            <a:extLst>
              <a:ext uri="{FF2B5EF4-FFF2-40B4-BE49-F238E27FC236}">
                <a16:creationId xmlns:a16="http://schemas.microsoft.com/office/drawing/2014/main" id="{C253CE0B-1E7D-40B7-A7E3-77032C98A52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257019-2E7F-C6A9-F187-84D6A645C598}"/>
              </a:ext>
            </a:extLst>
          </p:cNvPr>
          <p:cNvSpPr>
            <a:spLocks noGrp="1"/>
          </p:cNvSpPr>
          <p:nvPr>
            <p:ph type="sldNum" sz="quarter" idx="12"/>
          </p:nvPr>
        </p:nvSpPr>
        <p:spPr/>
        <p:txBody>
          <a:bodyPr/>
          <a:lstStyle/>
          <a:p>
            <a:fld id="{DB472AF8-BDC1-4B42-AA11-B8FDB197184A}" type="slidenum">
              <a:rPr lang="en-US" smtClean="0"/>
              <a:t>‹#›</a:t>
            </a:fld>
            <a:endParaRPr lang="en-US"/>
          </a:p>
        </p:txBody>
      </p:sp>
    </p:spTree>
    <p:extLst>
      <p:ext uri="{BB962C8B-B14F-4D97-AF65-F5344CB8AC3E}">
        <p14:creationId xmlns:p14="http://schemas.microsoft.com/office/powerpoint/2010/main" val="24274011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3B133-FBC6-7DD4-CF03-6010064F24E7}"/>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20A8EFF-0541-5F22-B3DB-31599943ADB1}"/>
              </a:ext>
            </a:extLst>
          </p:cNvPr>
          <p:cNvSpPr>
            <a:spLocks noGrp="1"/>
          </p:cNvSpPr>
          <p:nvPr>
            <p:ph type="dt" sz="half" idx="10"/>
          </p:nvPr>
        </p:nvSpPr>
        <p:spPr/>
        <p:txBody>
          <a:bodyPr/>
          <a:lstStyle/>
          <a:p>
            <a:fld id="{1C09A1B3-DBC5-6A46-A765-2D70591240B7}" type="datetimeFigureOut">
              <a:rPr lang="en-US" smtClean="0"/>
              <a:t>7/1/2026</a:t>
            </a:fld>
            <a:endParaRPr lang="en-US"/>
          </a:p>
        </p:txBody>
      </p:sp>
      <p:sp>
        <p:nvSpPr>
          <p:cNvPr id="4" name="Footer Placeholder 3">
            <a:extLst>
              <a:ext uri="{FF2B5EF4-FFF2-40B4-BE49-F238E27FC236}">
                <a16:creationId xmlns:a16="http://schemas.microsoft.com/office/drawing/2014/main" id="{08BF6599-3714-50C2-BD96-97C95D97A6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0263E9-A21D-E06E-D80C-FB0BEB170ACB}"/>
              </a:ext>
            </a:extLst>
          </p:cNvPr>
          <p:cNvSpPr>
            <a:spLocks noGrp="1"/>
          </p:cNvSpPr>
          <p:nvPr>
            <p:ph type="sldNum" sz="quarter" idx="12"/>
          </p:nvPr>
        </p:nvSpPr>
        <p:spPr/>
        <p:txBody>
          <a:bodyPr/>
          <a:lstStyle/>
          <a:p>
            <a:fld id="{DB472AF8-BDC1-4B42-AA11-B8FDB197184A}" type="slidenum">
              <a:rPr lang="en-US" smtClean="0"/>
              <a:t>‹#›</a:t>
            </a:fld>
            <a:endParaRPr lang="en-US"/>
          </a:p>
        </p:txBody>
      </p:sp>
    </p:spTree>
    <p:extLst>
      <p:ext uri="{BB962C8B-B14F-4D97-AF65-F5344CB8AC3E}">
        <p14:creationId xmlns:p14="http://schemas.microsoft.com/office/powerpoint/2010/main" val="20906460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170AA1-0132-89B5-C008-F1405A6A5B37}"/>
              </a:ext>
            </a:extLst>
          </p:cNvPr>
          <p:cNvSpPr>
            <a:spLocks noGrp="1"/>
          </p:cNvSpPr>
          <p:nvPr>
            <p:ph type="dt" sz="half" idx="10"/>
          </p:nvPr>
        </p:nvSpPr>
        <p:spPr/>
        <p:txBody>
          <a:bodyPr/>
          <a:lstStyle/>
          <a:p>
            <a:fld id="{1C09A1B3-DBC5-6A46-A765-2D70591240B7}" type="datetimeFigureOut">
              <a:rPr lang="en-US" smtClean="0"/>
              <a:t>7/1/2026</a:t>
            </a:fld>
            <a:endParaRPr lang="en-US"/>
          </a:p>
        </p:txBody>
      </p:sp>
      <p:sp>
        <p:nvSpPr>
          <p:cNvPr id="3" name="Footer Placeholder 2">
            <a:extLst>
              <a:ext uri="{FF2B5EF4-FFF2-40B4-BE49-F238E27FC236}">
                <a16:creationId xmlns:a16="http://schemas.microsoft.com/office/drawing/2014/main" id="{7DE4FEA6-AD47-0507-6B7D-F1F4650B3B9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8E5940-B278-6267-210A-4418EFAA6683}"/>
              </a:ext>
            </a:extLst>
          </p:cNvPr>
          <p:cNvSpPr>
            <a:spLocks noGrp="1"/>
          </p:cNvSpPr>
          <p:nvPr>
            <p:ph type="sldNum" sz="quarter" idx="12"/>
          </p:nvPr>
        </p:nvSpPr>
        <p:spPr/>
        <p:txBody>
          <a:bodyPr/>
          <a:lstStyle/>
          <a:p>
            <a:fld id="{DB472AF8-BDC1-4B42-AA11-B8FDB197184A}" type="slidenum">
              <a:rPr lang="en-US" smtClean="0"/>
              <a:t>‹#›</a:t>
            </a:fld>
            <a:endParaRPr lang="en-US"/>
          </a:p>
        </p:txBody>
      </p:sp>
    </p:spTree>
    <p:extLst>
      <p:ext uri="{BB962C8B-B14F-4D97-AF65-F5344CB8AC3E}">
        <p14:creationId xmlns:p14="http://schemas.microsoft.com/office/powerpoint/2010/main" val="1516291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68B4CD-7A5C-4C47-B58F-0C669EC8DB33}" type="datetimeFigureOut">
              <a:rPr lang="en-GB" smtClean="0"/>
              <a:t>01/07/2026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03A673-38AD-474D-B462-98A12B506D5A}" type="slidenum">
              <a:rPr lang="en-GB" smtClean="0"/>
              <a:t>‹#›</a:t>
            </a:fld>
            <a:endParaRPr lang="en-GB"/>
          </a:p>
        </p:txBody>
      </p:sp>
    </p:spTree>
    <p:extLst>
      <p:ext uri="{BB962C8B-B14F-4D97-AF65-F5344CB8AC3E}">
        <p14:creationId xmlns:p14="http://schemas.microsoft.com/office/powerpoint/2010/main" val="254546020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6294C-39EF-4974-9A31-FB6DDDA2B96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4490A329-E401-E45B-0DCF-F9B4318301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8340649-532C-00C5-B570-6EC094272D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AE72046-20A9-79B2-4D21-D7D913AAFE34}"/>
              </a:ext>
            </a:extLst>
          </p:cNvPr>
          <p:cNvSpPr>
            <a:spLocks noGrp="1"/>
          </p:cNvSpPr>
          <p:nvPr>
            <p:ph type="dt" sz="half" idx="10"/>
          </p:nvPr>
        </p:nvSpPr>
        <p:spPr/>
        <p:txBody>
          <a:bodyPr/>
          <a:lstStyle/>
          <a:p>
            <a:fld id="{1C09A1B3-DBC5-6A46-A765-2D70591240B7}" type="datetimeFigureOut">
              <a:rPr lang="en-US" smtClean="0"/>
              <a:t>7/1/2026</a:t>
            </a:fld>
            <a:endParaRPr lang="en-US"/>
          </a:p>
        </p:txBody>
      </p:sp>
      <p:sp>
        <p:nvSpPr>
          <p:cNvPr id="6" name="Footer Placeholder 5">
            <a:extLst>
              <a:ext uri="{FF2B5EF4-FFF2-40B4-BE49-F238E27FC236}">
                <a16:creationId xmlns:a16="http://schemas.microsoft.com/office/drawing/2014/main" id="{2341240A-60A6-7D7C-9035-F1122448F9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E16672-403F-8018-4463-7AA505F2CAEE}"/>
              </a:ext>
            </a:extLst>
          </p:cNvPr>
          <p:cNvSpPr>
            <a:spLocks noGrp="1"/>
          </p:cNvSpPr>
          <p:nvPr>
            <p:ph type="sldNum" sz="quarter" idx="12"/>
          </p:nvPr>
        </p:nvSpPr>
        <p:spPr/>
        <p:txBody>
          <a:bodyPr/>
          <a:lstStyle/>
          <a:p>
            <a:fld id="{DB472AF8-BDC1-4B42-AA11-B8FDB197184A}" type="slidenum">
              <a:rPr lang="en-US" smtClean="0"/>
              <a:t>‹#›</a:t>
            </a:fld>
            <a:endParaRPr lang="en-US"/>
          </a:p>
        </p:txBody>
      </p:sp>
    </p:spTree>
    <p:extLst>
      <p:ext uri="{BB962C8B-B14F-4D97-AF65-F5344CB8AC3E}">
        <p14:creationId xmlns:p14="http://schemas.microsoft.com/office/powerpoint/2010/main" val="10999212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E51C1-A040-5F30-3BE2-890822362B8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C1E55BD-7B4F-51E6-61AA-C14C2CA471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03D2EAC-DCDB-A915-1C46-0DA468763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192EDA7-A066-807C-EB72-145CED48618D}"/>
              </a:ext>
            </a:extLst>
          </p:cNvPr>
          <p:cNvSpPr>
            <a:spLocks noGrp="1"/>
          </p:cNvSpPr>
          <p:nvPr>
            <p:ph type="dt" sz="half" idx="10"/>
          </p:nvPr>
        </p:nvSpPr>
        <p:spPr/>
        <p:txBody>
          <a:bodyPr/>
          <a:lstStyle/>
          <a:p>
            <a:fld id="{1C09A1B3-DBC5-6A46-A765-2D70591240B7}" type="datetimeFigureOut">
              <a:rPr lang="en-US" smtClean="0"/>
              <a:t>7/1/2026</a:t>
            </a:fld>
            <a:endParaRPr lang="en-US"/>
          </a:p>
        </p:txBody>
      </p:sp>
      <p:sp>
        <p:nvSpPr>
          <p:cNvPr id="6" name="Footer Placeholder 5">
            <a:extLst>
              <a:ext uri="{FF2B5EF4-FFF2-40B4-BE49-F238E27FC236}">
                <a16:creationId xmlns:a16="http://schemas.microsoft.com/office/drawing/2014/main" id="{15DFAEFE-DFEB-7849-202D-DA3C17993E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100856-ECB8-4C2C-5BE6-70AB82987B2C}"/>
              </a:ext>
            </a:extLst>
          </p:cNvPr>
          <p:cNvSpPr>
            <a:spLocks noGrp="1"/>
          </p:cNvSpPr>
          <p:nvPr>
            <p:ph type="sldNum" sz="quarter" idx="12"/>
          </p:nvPr>
        </p:nvSpPr>
        <p:spPr/>
        <p:txBody>
          <a:bodyPr/>
          <a:lstStyle/>
          <a:p>
            <a:fld id="{DB472AF8-BDC1-4B42-AA11-B8FDB197184A}" type="slidenum">
              <a:rPr lang="en-US" smtClean="0"/>
              <a:t>‹#›</a:t>
            </a:fld>
            <a:endParaRPr lang="en-US"/>
          </a:p>
        </p:txBody>
      </p:sp>
    </p:spTree>
    <p:extLst>
      <p:ext uri="{BB962C8B-B14F-4D97-AF65-F5344CB8AC3E}">
        <p14:creationId xmlns:p14="http://schemas.microsoft.com/office/powerpoint/2010/main" val="150205578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C8A2D-AB1F-C776-2461-075838644DC4}"/>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DA2333B-AEC4-A362-F699-81DD157F0B4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319BC69-A7B3-5EE2-98A0-447183258175}"/>
              </a:ext>
            </a:extLst>
          </p:cNvPr>
          <p:cNvSpPr>
            <a:spLocks noGrp="1"/>
          </p:cNvSpPr>
          <p:nvPr>
            <p:ph type="dt" sz="half" idx="10"/>
          </p:nvPr>
        </p:nvSpPr>
        <p:spPr/>
        <p:txBody>
          <a:bodyPr/>
          <a:lstStyle/>
          <a:p>
            <a:fld id="{1C09A1B3-DBC5-6A46-A765-2D70591240B7}" type="datetimeFigureOut">
              <a:rPr lang="en-US" smtClean="0"/>
              <a:t>7/1/2026</a:t>
            </a:fld>
            <a:endParaRPr lang="en-US"/>
          </a:p>
        </p:txBody>
      </p:sp>
      <p:sp>
        <p:nvSpPr>
          <p:cNvPr id="5" name="Footer Placeholder 4">
            <a:extLst>
              <a:ext uri="{FF2B5EF4-FFF2-40B4-BE49-F238E27FC236}">
                <a16:creationId xmlns:a16="http://schemas.microsoft.com/office/drawing/2014/main" id="{7779222C-640B-43A9-092C-6BBA40A25C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09EDA6-5E5F-60E4-DAE4-4F930CAB2E12}"/>
              </a:ext>
            </a:extLst>
          </p:cNvPr>
          <p:cNvSpPr>
            <a:spLocks noGrp="1"/>
          </p:cNvSpPr>
          <p:nvPr>
            <p:ph type="sldNum" sz="quarter" idx="12"/>
          </p:nvPr>
        </p:nvSpPr>
        <p:spPr/>
        <p:txBody>
          <a:bodyPr/>
          <a:lstStyle/>
          <a:p>
            <a:fld id="{DB472AF8-BDC1-4B42-AA11-B8FDB197184A}" type="slidenum">
              <a:rPr lang="en-US" smtClean="0"/>
              <a:t>‹#›</a:t>
            </a:fld>
            <a:endParaRPr lang="en-US"/>
          </a:p>
        </p:txBody>
      </p:sp>
    </p:spTree>
    <p:extLst>
      <p:ext uri="{BB962C8B-B14F-4D97-AF65-F5344CB8AC3E}">
        <p14:creationId xmlns:p14="http://schemas.microsoft.com/office/powerpoint/2010/main" val="6256138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FDDDE7-06F4-565D-10EB-FB4803CE772F}"/>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B57FA1F-BE14-93E1-55D7-EE53988426E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879848F-46B2-F8C6-9145-FFF3A5851DC6}"/>
              </a:ext>
            </a:extLst>
          </p:cNvPr>
          <p:cNvSpPr>
            <a:spLocks noGrp="1"/>
          </p:cNvSpPr>
          <p:nvPr>
            <p:ph type="dt" sz="half" idx="10"/>
          </p:nvPr>
        </p:nvSpPr>
        <p:spPr/>
        <p:txBody>
          <a:bodyPr/>
          <a:lstStyle/>
          <a:p>
            <a:fld id="{1C09A1B3-DBC5-6A46-A765-2D70591240B7}" type="datetimeFigureOut">
              <a:rPr lang="en-US" smtClean="0"/>
              <a:t>7/1/2026</a:t>
            </a:fld>
            <a:endParaRPr lang="en-US"/>
          </a:p>
        </p:txBody>
      </p:sp>
      <p:sp>
        <p:nvSpPr>
          <p:cNvPr id="5" name="Footer Placeholder 4">
            <a:extLst>
              <a:ext uri="{FF2B5EF4-FFF2-40B4-BE49-F238E27FC236}">
                <a16:creationId xmlns:a16="http://schemas.microsoft.com/office/drawing/2014/main" id="{8E109D5F-2D7F-BE95-C463-39E45EE824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B95B23-4903-14AB-381E-D34556F4122B}"/>
              </a:ext>
            </a:extLst>
          </p:cNvPr>
          <p:cNvSpPr>
            <a:spLocks noGrp="1"/>
          </p:cNvSpPr>
          <p:nvPr>
            <p:ph type="sldNum" sz="quarter" idx="12"/>
          </p:nvPr>
        </p:nvSpPr>
        <p:spPr/>
        <p:txBody>
          <a:bodyPr/>
          <a:lstStyle/>
          <a:p>
            <a:fld id="{DB472AF8-BDC1-4B42-AA11-B8FDB197184A}" type="slidenum">
              <a:rPr lang="en-US" smtClean="0"/>
              <a:t>‹#›</a:t>
            </a:fld>
            <a:endParaRPr lang="en-US"/>
          </a:p>
        </p:txBody>
      </p:sp>
    </p:spTree>
    <p:extLst>
      <p:ext uri="{BB962C8B-B14F-4D97-AF65-F5344CB8AC3E}">
        <p14:creationId xmlns:p14="http://schemas.microsoft.com/office/powerpoint/2010/main" val="1939237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668B4CD-7A5C-4C47-B58F-0C669EC8DB33}" type="datetimeFigureOut">
              <a:rPr lang="en-GB" smtClean="0"/>
              <a:t>01/07/2026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03A673-38AD-474D-B462-98A12B506D5A}" type="slidenum">
              <a:rPr lang="en-GB" smtClean="0"/>
              <a:t>‹#›</a:t>
            </a:fld>
            <a:endParaRPr lang="en-GB"/>
          </a:p>
        </p:txBody>
      </p:sp>
    </p:spTree>
    <p:extLst>
      <p:ext uri="{BB962C8B-B14F-4D97-AF65-F5344CB8AC3E}">
        <p14:creationId xmlns:p14="http://schemas.microsoft.com/office/powerpoint/2010/main" val="437109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668B4CD-7A5C-4C47-B58F-0C669EC8DB33}" type="datetimeFigureOut">
              <a:rPr lang="en-GB" smtClean="0"/>
              <a:t>01/07/2026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D03A673-38AD-474D-B462-98A12B506D5A}" type="slidenum">
              <a:rPr lang="en-GB" smtClean="0"/>
              <a:t>‹#›</a:t>
            </a:fld>
            <a:endParaRPr lang="en-GB"/>
          </a:p>
        </p:txBody>
      </p:sp>
    </p:spTree>
    <p:extLst>
      <p:ext uri="{BB962C8B-B14F-4D97-AF65-F5344CB8AC3E}">
        <p14:creationId xmlns:p14="http://schemas.microsoft.com/office/powerpoint/2010/main" val="4002293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668B4CD-7A5C-4C47-B58F-0C669EC8DB33}" type="datetimeFigureOut">
              <a:rPr lang="en-GB" smtClean="0"/>
              <a:t>01/07/2026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D03A673-38AD-474D-B462-98A12B506D5A}" type="slidenum">
              <a:rPr lang="en-GB" smtClean="0"/>
              <a:t>‹#›</a:t>
            </a:fld>
            <a:endParaRPr lang="en-GB"/>
          </a:p>
        </p:txBody>
      </p:sp>
    </p:spTree>
    <p:extLst>
      <p:ext uri="{BB962C8B-B14F-4D97-AF65-F5344CB8AC3E}">
        <p14:creationId xmlns:p14="http://schemas.microsoft.com/office/powerpoint/2010/main" val="1126785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68B4CD-7A5C-4C47-B58F-0C669EC8DB33}" type="datetimeFigureOut">
              <a:rPr lang="en-GB" smtClean="0"/>
              <a:t>01/07/2026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D03A673-38AD-474D-B462-98A12B506D5A}" type="slidenum">
              <a:rPr lang="en-GB" smtClean="0"/>
              <a:t>‹#›</a:t>
            </a:fld>
            <a:endParaRPr lang="en-GB"/>
          </a:p>
        </p:txBody>
      </p:sp>
    </p:spTree>
    <p:extLst>
      <p:ext uri="{BB962C8B-B14F-4D97-AF65-F5344CB8AC3E}">
        <p14:creationId xmlns:p14="http://schemas.microsoft.com/office/powerpoint/2010/main" val="3970282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68B4CD-7A5C-4C47-B58F-0C669EC8DB33}" type="datetimeFigureOut">
              <a:rPr lang="en-GB" smtClean="0"/>
              <a:t>01/07/2026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03A673-38AD-474D-B462-98A12B506D5A}" type="slidenum">
              <a:rPr lang="en-GB" smtClean="0"/>
              <a:t>‹#›</a:t>
            </a:fld>
            <a:endParaRPr lang="en-GB"/>
          </a:p>
        </p:txBody>
      </p:sp>
    </p:spTree>
    <p:extLst>
      <p:ext uri="{BB962C8B-B14F-4D97-AF65-F5344CB8AC3E}">
        <p14:creationId xmlns:p14="http://schemas.microsoft.com/office/powerpoint/2010/main" val="1005556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68B4CD-7A5C-4C47-B58F-0C669EC8DB33}" type="datetimeFigureOut">
              <a:rPr lang="en-GB" smtClean="0"/>
              <a:t>01/07/2026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03A673-38AD-474D-B462-98A12B506D5A}" type="slidenum">
              <a:rPr lang="en-GB" smtClean="0"/>
              <a:t>‹#›</a:t>
            </a:fld>
            <a:endParaRPr lang="en-GB"/>
          </a:p>
        </p:txBody>
      </p:sp>
    </p:spTree>
    <p:extLst>
      <p:ext uri="{BB962C8B-B14F-4D97-AF65-F5344CB8AC3E}">
        <p14:creationId xmlns:p14="http://schemas.microsoft.com/office/powerpoint/2010/main" val="3281375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68B4CD-7A5C-4C47-B58F-0C669EC8DB33}" type="datetimeFigureOut">
              <a:rPr lang="en-GB" smtClean="0"/>
              <a:t>01/07/2026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03A673-38AD-474D-B462-98A12B506D5A}" type="slidenum">
              <a:rPr lang="en-GB" smtClean="0"/>
              <a:t>‹#›</a:t>
            </a:fld>
            <a:endParaRPr lang="en-GB"/>
          </a:p>
        </p:txBody>
      </p:sp>
    </p:spTree>
    <p:extLst>
      <p:ext uri="{BB962C8B-B14F-4D97-AF65-F5344CB8AC3E}">
        <p14:creationId xmlns:p14="http://schemas.microsoft.com/office/powerpoint/2010/main" val="31897031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73FDB25-7905-479D-BDEE-05B76D42497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20C71EF-DFA8-42D7-BEC5-557251C44B2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65163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B3643B-975F-B39A-7A12-9B00955EAE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0A0DD1C-5033-392F-1EB5-682B811436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E2324DF-432F-13C4-D2A6-B798765E3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09A1B3-DBC5-6A46-A765-2D70591240B7}" type="datetimeFigureOut">
              <a:rPr lang="en-US" smtClean="0"/>
              <a:t>7/1/2026</a:t>
            </a:fld>
            <a:endParaRPr lang="en-US"/>
          </a:p>
        </p:txBody>
      </p:sp>
      <p:sp>
        <p:nvSpPr>
          <p:cNvPr id="5" name="Footer Placeholder 4">
            <a:extLst>
              <a:ext uri="{FF2B5EF4-FFF2-40B4-BE49-F238E27FC236}">
                <a16:creationId xmlns:a16="http://schemas.microsoft.com/office/drawing/2014/main" id="{9D4A039E-32DF-B632-6431-6FD568B6B4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F9C9A00-AF28-E25A-5C46-B346A62D64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472AF8-BDC1-4B42-AA11-B8FDB197184A}" type="slidenum">
              <a:rPr lang="en-US" smtClean="0"/>
              <a:t>‹#›</a:t>
            </a:fld>
            <a:endParaRPr lang="en-US"/>
          </a:p>
        </p:txBody>
      </p:sp>
    </p:spTree>
    <p:extLst>
      <p:ext uri="{BB962C8B-B14F-4D97-AF65-F5344CB8AC3E}">
        <p14:creationId xmlns:p14="http://schemas.microsoft.com/office/powerpoint/2010/main" val="1368267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3" Type="http://schemas.openxmlformats.org/officeDocument/2006/relationships/hyperlink" Target="https://hwb.gov.wales/curriculum-for-wales/a-new-curriculum-in-wales-a-guide-for-parents/" TargetMode="External"/><Relationship Id="rId2" Type="http://schemas.openxmlformats.org/officeDocument/2006/relationships/hyperlink" Target="https://gov.wales/education-changing" TargetMode="Externa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s://www.youtube.com/watch?v=SCMLnc8lMxE&amp;t=0s" TargetMode="External"/><Relationship Id="rId4" Type="http://schemas.openxmlformats.org/officeDocument/2006/relationships/hyperlink" Target="https://hwb.gov.wales/curriculum-for-wales/a-new-curriculum-in-wales-easy-read/"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24743" y="392154"/>
            <a:ext cx="9581804" cy="950457"/>
          </a:xfrm>
        </p:spPr>
        <p:txBody>
          <a:bodyPr>
            <a:normAutofit/>
          </a:bodyPr>
          <a:lstStyle/>
          <a:p>
            <a:r>
              <a:rPr lang="en-GB" sz="3600" b="1" dirty="0">
                <a:solidFill>
                  <a:srgbClr val="002060"/>
                </a:solidFill>
                <a:latin typeface="Arial" panose="020B0604020202020204" pitchFamily="34" charset="0"/>
                <a:cs typeface="Arial" panose="020B0604020202020204" pitchFamily="34" charset="0"/>
              </a:rPr>
              <a:t>Ysgol Gynradd Cogan Primary School</a:t>
            </a:r>
            <a:br>
              <a:rPr lang="en-GB" sz="3600" b="1" dirty="0">
                <a:solidFill>
                  <a:srgbClr val="002060"/>
                </a:solidFill>
                <a:latin typeface="Arial" panose="020B0604020202020204" pitchFamily="34" charset="0"/>
                <a:cs typeface="Arial" panose="020B0604020202020204" pitchFamily="34" charset="0"/>
              </a:rPr>
            </a:br>
            <a:r>
              <a:rPr lang="en-GB" sz="2200" b="1" dirty="0">
                <a:solidFill>
                  <a:srgbClr val="002060"/>
                </a:solidFill>
                <a:latin typeface="Arial" panose="020B0604020202020204" pitchFamily="34" charset="0"/>
                <a:cs typeface="Arial" panose="020B0604020202020204" pitchFamily="34" charset="0"/>
              </a:rPr>
              <a:t>Encourage Effort : Celebrate Success</a:t>
            </a:r>
          </a:p>
        </p:txBody>
      </p:sp>
      <p:sp>
        <p:nvSpPr>
          <p:cNvPr id="31" name="Rectangle 30"/>
          <p:cNvSpPr/>
          <p:nvPr/>
        </p:nvSpPr>
        <p:spPr>
          <a:xfrm>
            <a:off x="2563090" y="5006528"/>
            <a:ext cx="6500552" cy="1775743"/>
          </a:xfrm>
          <a:prstGeom prst="rect">
            <a:avLst/>
          </a:prstGeom>
        </p:spPr>
        <p:txBody>
          <a:bodyPr wrap="square">
            <a:spAutoFit/>
          </a:bodyPr>
          <a:lstStyle/>
          <a:p>
            <a:pPr algn="ctr">
              <a:lnSpc>
                <a:spcPct val="107000"/>
              </a:lnSpc>
              <a:spcAft>
                <a:spcPts val="800"/>
              </a:spcAft>
            </a:pPr>
            <a:r>
              <a:rPr lang="en-US" sz="3200" b="1" dirty="0">
                <a:solidFill>
                  <a:srgbClr val="002060"/>
                </a:solidFill>
                <a:latin typeface="Arial" panose="020B0604020202020204" pitchFamily="34" charset="0"/>
                <a:ea typeface="Arial" panose="020B0604020202020204" pitchFamily="34" charset="0"/>
              </a:rPr>
              <a:t>School Improvement Plan and Self Evaluation </a:t>
            </a:r>
            <a:r>
              <a:rPr lang="en-US" sz="1600" b="1" dirty="0">
                <a:solidFill>
                  <a:srgbClr val="002060"/>
                </a:solidFill>
                <a:latin typeface="Arial" panose="020B0604020202020204" pitchFamily="34" charset="0"/>
                <a:ea typeface="Arial" panose="020B0604020202020204" pitchFamily="34" charset="0"/>
              </a:rPr>
              <a:t>(2025-26)</a:t>
            </a:r>
            <a:endParaRPr lang="en-GB" sz="1600" dirty="0">
              <a:latin typeface="Times New Roman" panose="02020603050405020304" pitchFamily="18" charset="0"/>
              <a:ea typeface="Times New Roman" panose="02020603050405020304" pitchFamily="18" charset="0"/>
            </a:endParaRPr>
          </a:p>
          <a:p>
            <a:pPr algn="ctr">
              <a:lnSpc>
                <a:spcPct val="107000"/>
              </a:lnSpc>
              <a:spcAft>
                <a:spcPts val="800"/>
              </a:spcAft>
            </a:pPr>
            <a:r>
              <a:rPr lang="en-US" sz="3200" b="1" dirty="0">
                <a:solidFill>
                  <a:srgbClr val="002060"/>
                </a:solidFill>
                <a:latin typeface="Arial" panose="020B0604020202020204" pitchFamily="34" charset="0"/>
                <a:ea typeface="Arial" panose="020B0604020202020204" pitchFamily="34" charset="0"/>
              </a:rPr>
              <a:t>September 2024 – August 2027</a:t>
            </a:r>
            <a:endParaRPr lang="en-GB" sz="1600" dirty="0">
              <a:effectLst/>
              <a:latin typeface="Times New Roman" panose="02020603050405020304" pitchFamily="18" charset="0"/>
              <a:ea typeface="Times New Roman" panose="02020603050405020304"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08604" y="1536807"/>
            <a:ext cx="3809524" cy="3568254"/>
          </a:xfrm>
          <a:prstGeom prst="rect">
            <a:avLst/>
          </a:prstGeom>
        </p:spPr>
      </p:pic>
    </p:spTree>
    <p:extLst>
      <p:ext uri="{BB962C8B-B14F-4D97-AF65-F5344CB8AC3E}">
        <p14:creationId xmlns:p14="http://schemas.microsoft.com/office/powerpoint/2010/main" val="3192190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46910" y="0"/>
            <a:ext cx="8869680" cy="937582"/>
          </a:xfrm>
        </p:spPr>
        <p:txBody>
          <a:bodyPr>
            <a:normAutofit fontScale="90000"/>
          </a:bodyPr>
          <a:lstStyle/>
          <a:p>
            <a:pPr>
              <a:lnSpc>
                <a:spcPct val="107000"/>
              </a:lnSpc>
              <a:spcAft>
                <a:spcPts val="0"/>
              </a:spcAft>
            </a:pPr>
            <a:r>
              <a:rPr lang="en-GB" sz="2700" b="1" dirty="0">
                <a:solidFill>
                  <a:schemeClr val="accent5"/>
                </a:solidFill>
                <a:latin typeface="Arial" panose="020B0604020202020204" pitchFamily="34" charset="0"/>
                <a:ea typeface="Calibri" panose="020F0502020204030204" pitchFamily="34" charset="0"/>
                <a:cs typeface="Times New Roman" panose="02020603050405020304" pitchFamily="18" charset="0"/>
              </a:rPr>
              <a:t>Progress on Previous School Improvement Plan (SER) 2022-2024 </a:t>
            </a:r>
            <a:endParaRPr lang="en-GB" dirty="0">
              <a:solidFill>
                <a:schemeClr val="accent5"/>
              </a:solidFill>
            </a:endParaRPr>
          </a:p>
        </p:txBody>
      </p:sp>
      <p:sp>
        <p:nvSpPr>
          <p:cNvPr id="5" name="Rounded Rectangle 4"/>
          <p:cNvSpPr/>
          <p:nvPr/>
        </p:nvSpPr>
        <p:spPr>
          <a:xfrm>
            <a:off x="488066" y="1077362"/>
            <a:ext cx="11154690" cy="5639321"/>
          </a:xfrm>
          <a:prstGeom prst="roundRect">
            <a:avLst/>
          </a:prstGeom>
          <a:solidFill>
            <a:schemeClr val="accent1">
              <a:lumMod val="40000"/>
              <a:lumOff val="60000"/>
            </a:schemeClr>
          </a:solidFill>
          <a:ln w="12700" cap="flat" cmpd="sng" algn="ctr">
            <a:solidFill>
              <a:srgbClr val="5B9BD5">
                <a:shade val="50000"/>
              </a:srgbClr>
            </a:solidFill>
            <a:prstDash val="solid"/>
            <a:miter lim="800000"/>
          </a:ln>
          <a:effectLst/>
        </p:spPr>
        <p:txBody>
          <a:bodyPr rtlCol="0" anchor="ctr"/>
          <a:lstStyle/>
          <a:p>
            <a:pPr lvl="0" algn="just">
              <a:lnSpc>
                <a:spcPct val="107000"/>
              </a:lnSpc>
              <a:spcAft>
                <a:spcPts val="0"/>
              </a:spcAft>
            </a:pPr>
            <a:endParaRPr lang="en-US" sz="2000" dirty="0">
              <a:solidFill>
                <a:srgbClr val="000000"/>
              </a:solidFill>
              <a:latin typeface="Arial" panose="020B0604020202020204" pitchFamily="34" charset="0"/>
              <a:ea typeface="Arial" panose="020B0604020202020204" pitchFamily="34" charset="0"/>
            </a:endParaRPr>
          </a:p>
          <a:p>
            <a:pPr lvl="0" algn="just">
              <a:lnSpc>
                <a:spcPct val="107000"/>
              </a:lnSpc>
              <a:spcAft>
                <a:spcPts val="0"/>
              </a:spcAft>
            </a:pPr>
            <a:endParaRPr lang="en-US" sz="2000" dirty="0">
              <a:solidFill>
                <a:srgbClr val="000000"/>
              </a:solidFill>
              <a:latin typeface="Arial" panose="020B0604020202020204" pitchFamily="34" charset="0"/>
              <a:ea typeface="Arial" panose="020B0604020202020204" pitchFamily="34" charset="0"/>
            </a:endParaRPr>
          </a:p>
          <a:p>
            <a:pPr lvl="0" algn="just">
              <a:lnSpc>
                <a:spcPct val="107000"/>
              </a:lnSpc>
              <a:spcAft>
                <a:spcPts val="0"/>
              </a:spcAft>
            </a:pPr>
            <a:r>
              <a:rPr lang="en-US" sz="2000" dirty="0">
                <a:solidFill>
                  <a:srgbClr val="000000"/>
                </a:solidFill>
                <a:latin typeface="Arial" panose="020B0604020202020204" pitchFamily="34" charset="0"/>
                <a:ea typeface="Arial" panose="020B0604020202020204" pitchFamily="34" charset="0"/>
              </a:rPr>
              <a:t>R1. Raise standards in Welsh </a:t>
            </a:r>
            <a:r>
              <a:rPr lang="en-US" sz="2000" dirty="0" err="1">
                <a:solidFill>
                  <a:srgbClr val="000000"/>
                </a:solidFill>
                <a:latin typeface="Arial" panose="020B0604020202020204" pitchFamily="34" charset="0"/>
                <a:ea typeface="Arial" panose="020B0604020202020204" pitchFamily="34" charset="0"/>
              </a:rPr>
              <a:t>oracy</a:t>
            </a:r>
            <a:r>
              <a:rPr lang="en-US" sz="2000" dirty="0">
                <a:solidFill>
                  <a:srgbClr val="000000"/>
                </a:solidFill>
                <a:latin typeface="Arial" panose="020B0604020202020204" pitchFamily="34" charset="0"/>
                <a:ea typeface="Arial" panose="020B0604020202020204" pitchFamily="34" charset="0"/>
              </a:rPr>
              <a:t> in key stage 2.</a:t>
            </a:r>
          </a:p>
          <a:p>
            <a:pPr marL="342900" lvl="0" indent="-342900" fontAlgn="base">
              <a:lnSpc>
                <a:spcPct val="107000"/>
              </a:lnSpc>
              <a:spcAft>
                <a:spcPts val="800"/>
              </a:spcAft>
              <a:buClr>
                <a:srgbClr val="212121"/>
              </a:buClr>
              <a:buSzPts val="1200"/>
              <a:buFont typeface="Symbol" panose="05050102010706020507" pitchFamily="18" charset="2"/>
              <a:buChar char=""/>
            </a:pPr>
            <a:r>
              <a:rPr lang="en-GB" sz="1600" dirty="0">
                <a:solidFill>
                  <a:srgbClr val="212121"/>
                </a:solidFill>
                <a:latin typeface="Arial" panose="020B0604020202020204" pitchFamily="34" charset="0"/>
                <a:ea typeface="Times New Roman" panose="02020603050405020304" pitchFamily="18" charset="0"/>
              </a:rPr>
              <a:t>A</a:t>
            </a:r>
            <a:r>
              <a:rPr lang="en-GB" sz="1600" dirty="0">
                <a:solidFill>
                  <a:srgbClr val="212121"/>
                </a:solidFill>
                <a:effectLst/>
                <a:latin typeface="Arial" panose="020B0604020202020204" pitchFamily="34" charset="0"/>
                <a:ea typeface="Times New Roman" panose="02020603050405020304" pitchFamily="18" charset="0"/>
              </a:rPr>
              <a:t> progressive set of 5 Gold Questions (Pump </a:t>
            </a:r>
            <a:r>
              <a:rPr lang="en-GB" sz="1600" dirty="0" err="1">
                <a:solidFill>
                  <a:srgbClr val="212121"/>
                </a:solidFill>
                <a:effectLst/>
                <a:latin typeface="Arial" panose="020B0604020202020204" pitchFamily="34" charset="0"/>
                <a:ea typeface="Times New Roman" panose="02020603050405020304" pitchFamily="18" charset="0"/>
              </a:rPr>
              <a:t>Cwestiwn</a:t>
            </a:r>
            <a:r>
              <a:rPr lang="en-GB" sz="1600" dirty="0">
                <a:solidFill>
                  <a:srgbClr val="212121"/>
                </a:solidFill>
                <a:effectLst/>
                <a:latin typeface="Arial" panose="020B0604020202020204" pitchFamily="34" charset="0"/>
                <a:ea typeface="Times New Roman" panose="02020603050405020304" pitchFamily="18" charset="0"/>
              </a:rPr>
              <a:t> Aur Cogan) was created for the children to use and develop their Welsh oracy. These have been put up in the infant and junior yard for the children to use.</a:t>
            </a:r>
            <a:endParaRPr lang="en-GB" sz="1800" dirty="0">
              <a:effectLst/>
              <a:latin typeface="Times New Roman" panose="02020603050405020304" pitchFamily="18" charset="0"/>
              <a:ea typeface="Times New Roman" panose="02020603050405020304" pitchFamily="18" charset="0"/>
            </a:endParaRPr>
          </a:p>
          <a:p>
            <a:pPr marL="342900" lvl="0" indent="-342900" fontAlgn="base">
              <a:lnSpc>
                <a:spcPct val="107000"/>
              </a:lnSpc>
              <a:spcAft>
                <a:spcPts val="800"/>
              </a:spcAft>
              <a:buClr>
                <a:srgbClr val="212121"/>
              </a:buClr>
              <a:buSzPts val="1200"/>
              <a:buFont typeface="Symbol" panose="05050102010706020507" pitchFamily="18" charset="2"/>
              <a:buChar char=""/>
            </a:pPr>
            <a:r>
              <a:rPr lang="en-GB" sz="1600" dirty="0">
                <a:solidFill>
                  <a:srgbClr val="212121"/>
                </a:solidFill>
                <a:latin typeface="Arial" panose="020B0604020202020204" pitchFamily="34" charset="0"/>
                <a:ea typeface="Times New Roman" panose="02020603050405020304" pitchFamily="18" charset="0"/>
              </a:rPr>
              <a:t>TL</a:t>
            </a:r>
            <a:r>
              <a:rPr lang="en-GB" sz="1600" dirty="0">
                <a:solidFill>
                  <a:srgbClr val="212121"/>
                </a:solidFill>
                <a:effectLst/>
                <a:latin typeface="Arial" panose="020B0604020202020204" pitchFamily="34" charset="0"/>
                <a:ea typeface="Times New Roman" panose="02020603050405020304" pitchFamily="18" charset="0"/>
              </a:rPr>
              <a:t> led a staff Inset session (02.10.23) to help staff deliver Welsh sessions developing reading and writing skills. Also, use of the Flip Grid App (2023) on Hwb to engage the children and record Welsh conversations across the school.</a:t>
            </a:r>
            <a:endParaRPr lang="en-GB" sz="1800" dirty="0">
              <a:effectLst/>
              <a:latin typeface="Times New Roman" panose="02020603050405020304" pitchFamily="18" charset="0"/>
              <a:ea typeface="Times New Roman" panose="02020603050405020304" pitchFamily="18" charset="0"/>
            </a:endParaRPr>
          </a:p>
          <a:p>
            <a:pPr marL="342900" lvl="0" indent="-342900" fontAlgn="base">
              <a:lnSpc>
                <a:spcPct val="107000"/>
              </a:lnSpc>
              <a:spcAft>
                <a:spcPts val="800"/>
              </a:spcAft>
              <a:buClr>
                <a:srgbClr val="212121"/>
              </a:buClr>
              <a:buSzPts val="1200"/>
              <a:buFont typeface="Symbol" panose="05050102010706020507" pitchFamily="18" charset="2"/>
              <a:buChar char=""/>
            </a:pPr>
            <a:r>
              <a:rPr lang="en-GB" sz="1600" dirty="0">
                <a:solidFill>
                  <a:srgbClr val="000000"/>
                </a:solidFill>
                <a:effectLst/>
                <a:latin typeface="Arial" panose="020B0604020202020204" pitchFamily="34" charset="0"/>
                <a:ea typeface="Times New Roman" panose="02020603050405020304" pitchFamily="18" charset="0"/>
              </a:rPr>
              <a:t>Welsh continues to receive high status across the school through </a:t>
            </a:r>
            <a:r>
              <a:rPr lang="en-GB" sz="1600" i="1" dirty="0">
                <a:solidFill>
                  <a:srgbClr val="000000"/>
                </a:solidFill>
                <a:effectLst/>
                <a:latin typeface="Arial" panose="020B0604020202020204" pitchFamily="34" charset="0"/>
                <a:ea typeface="Times New Roman" panose="02020603050405020304" pitchFamily="18" charset="0"/>
              </a:rPr>
              <a:t>Welsh Phrase of the Week</a:t>
            </a:r>
            <a:r>
              <a:rPr lang="en-GB" sz="1600" dirty="0">
                <a:solidFill>
                  <a:srgbClr val="000000"/>
                </a:solidFill>
                <a:effectLst/>
                <a:latin typeface="Arial" panose="020B0604020202020204" pitchFamily="34" charset="0"/>
                <a:ea typeface="Times New Roman" panose="02020603050405020304" pitchFamily="18" charset="0"/>
              </a:rPr>
              <a:t> and awards within Proud to Present Assemblies.</a:t>
            </a:r>
            <a:endParaRPr lang="en-GB" sz="1800" dirty="0">
              <a:effectLst/>
              <a:latin typeface="Times New Roman" panose="02020603050405020304" pitchFamily="18" charset="0"/>
              <a:ea typeface="Times New Roman" panose="02020603050405020304" pitchFamily="18" charset="0"/>
            </a:endParaRPr>
          </a:p>
          <a:p>
            <a:pPr marL="342900" lvl="0" indent="-342900" fontAlgn="base">
              <a:lnSpc>
                <a:spcPct val="107000"/>
              </a:lnSpc>
              <a:spcAft>
                <a:spcPts val="800"/>
              </a:spcAft>
              <a:buClr>
                <a:srgbClr val="212121"/>
              </a:buClr>
              <a:buSzPts val="1200"/>
              <a:buFont typeface="Symbol" panose="05050102010706020507" pitchFamily="18" charset="2"/>
              <a:buChar char=""/>
            </a:pPr>
            <a:r>
              <a:rPr lang="en-GB" sz="1600" dirty="0">
                <a:solidFill>
                  <a:srgbClr val="000000"/>
                </a:solidFill>
                <a:latin typeface="Arial" panose="020B0604020202020204" pitchFamily="34" charset="0"/>
                <a:ea typeface="Times New Roman" panose="02020603050405020304" pitchFamily="18" charset="0"/>
              </a:rPr>
              <a:t>E</a:t>
            </a:r>
            <a:r>
              <a:rPr lang="en-GB" sz="1600" dirty="0">
                <a:solidFill>
                  <a:srgbClr val="000000"/>
                </a:solidFill>
                <a:effectLst/>
                <a:latin typeface="Arial" panose="020B0604020202020204" pitchFamily="34" charset="0"/>
                <a:ea typeface="Times New Roman" panose="02020603050405020304" pitchFamily="18" charset="0"/>
              </a:rPr>
              <a:t>vidence was gathered in readiness to go for the Silver Cymraeg Campus Award. We been working with </a:t>
            </a:r>
            <a:r>
              <a:rPr lang="en-GB" sz="1600" dirty="0" err="1">
                <a:solidFill>
                  <a:srgbClr val="000000"/>
                </a:solidFill>
                <a:effectLst/>
                <a:latin typeface="Arial" panose="020B0604020202020204" pitchFamily="34" charset="0"/>
                <a:ea typeface="Times New Roman" panose="02020603050405020304" pitchFamily="18" charset="0"/>
              </a:rPr>
              <a:t>Criw</a:t>
            </a:r>
            <a:r>
              <a:rPr lang="en-GB" sz="1600" dirty="0">
                <a:solidFill>
                  <a:srgbClr val="000000"/>
                </a:solidFill>
                <a:effectLst/>
                <a:latin typeface="Arial" panose="020B0604020202020204" pitchFamily="34" charset="0"/>
                <a:ea typeface="Times New Roman" panose="02020603050405020304" pitchFamily="18" charset="0"/>
              </a:rPr>
              <a:t> Cymraeg to ensure 80% of each area has been covered. A PowerPoint has been created for staff to add evidence for each strand of the Silver Award – Staff INSET 24.04.24</a:t>
            </a:r>
            <a:endParaRPr lang="en-GB" sz="1800" dirty="0">
              <a:effectLst/>
              <a:latin typeface="Times New Roman" panose="02020603050405020304" pitchFamily="18" charset="0"/>
              <a:ea typeface="Times New Roman" panose="02020603050405020304" pitchFamily="18" charset="0"/>
            </a:endParaRPr>
          </a:p>
          <a:p>
            <a:pPr marL="342900" lvl="0" indent="-342900" fontAlgn="base">
              <a:lnSpc>
                <a:spcPct val="107000"/>
              </a:lnSpc>
              <a:spcAft>
                <a:spcPts val="800"/>
              </a:spcAft>
              <a:buClr>
                <a:srgbClr val="212121"/>
              </a:buClr>
              <a:buSzPts val="1200"/>
              <a:buFont typeface="Symbol" panose="05050102010706020507" pitchFamily="18" charset="2"/>
              <a:buChar char=""/>
            </a:pPr>
            <a:r>
              <a:rPr lang="en-GB" sz="1600" dirty="0">
                <a:solidFill>
                  <a:srgbClr val="000000"/>
                </a:solidFill>
                <a:effectLst/>
                <a:latin typeface="Arial" panose="020B0604020202020204" pitchFamily="34" charset="0"/>
                <a:ea typeface="Times New Roman" panose="02020603050405020304" pitchFamily="18" charset="0"/>
              </a:rPr>
              <a:t>Silver Award achieved March 2025</a:t>
            </a:r>
            <a:endParaRPr lang="en-GB" sz="1800" dirty="0">
              <a:effectLst/>
              <a:latin typeface="Times New Roman" panose="02020603050405020304" pitchFamily="18" charset="0"/>
              <a:ea typeface="Times New Roman" panose="02020603050405020304" pitchFamily="18" charset="0"/>
            </a:endParaRPr>
          </a:p>
          <a:p>
            <a:pPr marL="800100" lvl="1" indent="-342900" fontAlgn="base">
              <a:lnSpc>
                <a:spcPct val="107000"/>
              </a:lnSpc>
              <a:spcAft>
                <a:spcPts val="800"/>
              </a:spcAft>
              <a:buClr>
                <a:srgbClr val="212121"/>
              </a:buClr>
              <a:buSzPts val="1200"/>
              <a:buFont typeface="Symbol" panose="05050102010706020507" pitchFamily="18" charset="2"/>
              <a:buChar char=""/>
            </a:pPr>
            <a:r>
              <a:rPr lang="en-GB" sz="1600" dirty="0">
                <a:solidFill>
                  <a:srgbClr val="000000"/>
                </a:solidFill>
                <a:latin typeface="Arial" panose="020B0604020202020204" pitchFamily="34" charset="0"/>
                <a:ea typeface="Times New Roman" panose="02020603050405020304" pitchFamily="18" charset="0"/>
              </a:rPr>
              <a:t>A</a:t>
            </a:r>
            <a:r>
              <a:rPr lang="en-GB" sz="1600" dirty="0">
                <a:solidFill>
                  <a:srgbClr val="000000"/>
                </a:solidFill>
                <a:effectLst/>
                <a:latin typeface="Arial" panose="020B0604020202020204" pitchFamily="34" charset="0"/>
                <a:ea typeface="Times New Roman" panose="02020603050405020304" pitchFamily="18" charset="0"/>
              </a:rPr>
              <a:t> focus on reading and has provided each year group with a Welsh book reading record. These are to be kept at the back of class individual reading records and written in when staff/volunteers listen to learners read Welsh.</a:t>
            </a:r>
            <a:endParaRPr lang="en-GB" dirty="0">
              <a:effectLst/>
              <a:latin typeface="Times New Roman" panose="02020603050405020304" pitchFamily="18" charset="0"/>
              <a:ea typeface="Times New Roman" panose="02020603050405020304" pitchFamily="18" charset="0"/>
            </a:endParaRPr>
          </a:p>
          <a:p>
            <a:pPr marL="342900" lvl="0" indent="-342900" fontAlgn="base">
              <a:lnSpc>
                <a:spcPct val="107000"/>
              </a:lnSpc>
              <a:spcAft>
                <a:spcPts val="800"/>
              </a:spcAft>
              <a:buClr>
                <a:srgbClr val="212121"/>
              </a:buClr>
              <a:buSzPts val="1200"/>
              <a:buFont typeface="Symbol" panose="05050102010706020507" pitchFamily="18" charset="2"/>
              <a:buChar char=""/>
            </a:pPr>
            <a:r>
              <a:rPr lang="en-GB" sz="1600" dirty="0">
                <a:solidFill>
                  <a:srgbClr val="000000"/>
                </a:solidFill>
                <a:effectLst/>
                <a:latin typeface="Arial" panose="020B0604020202020204" pitchFamily="34" charset="0"/>
                <a:ea typeface="Times New Roman" panose="02020603050405020304" pitchFamily="18" charset="0"/>
              </a:rPr>
              <a:t>LSAs have taken part in Cardiff University Welsh pilot – upskilling their Welsh skills</a:t>
            </a:r>
            <a:endParaRPr lang="en-GB" sz="1800" dirty="0">
              <a:effectLst/>
              <a:latin typeface="Times New Roman" panose="02020603050405020304" pitchFamily="18" charset="0"/>
              <a:ea typeface="Times New Roman" panose="02020603050405020304" pitchFamily="18" charset="0"/>
            </a:endParaRPr>
          </a:p>
          <a:p>
            <a:pPr marL="342900" lvl="0" indent="-342900" fontAlgn="base">
              <a:lnSpc>
                <a:spcPct val="107000"/>
              </a:lnSpc>
              <a:spcAft>
                <a:spcPts val="800"/>
              </a:spcAft>
              <a:buClr>
                <a:srgbClr val="212121"/>
              </a:buClr>
              <a:buSzPts val="1200"/>
              <a:buFont typeface="Symbol" panose="05050102010706020507" pitchFamily="18" charset="2"/>
              <a:buChar char=""/>
            </a:pPr>
            <a:r>
              <a:rPr lang="en-GB" sz="1600" dirty="0">
                <a:solidFill>
                  <a:srgbClr val="000000"/>
                </a:solidFill>
                <a:effectLst/>
                <a:latin typeface="Arial" panose="020B0604020202020204" pitchFamily="34" charset="0"/>
                <a:ea typeface="Times New Roman" panose="02020603050405020304" pitchFamily="18" charset="0"/>
              </a:rPr>
              <a:t>JB has taken part in a short course – focussing on developing Welsh language skills. Resources provided on One Drive and JB is now shadowing TL as Welsh </a:t>
            </a:r>
            <a:r>
              <a:rPr lang="en-GB" sz="1600" dirty="0" err="1">
                <a:solidFill>
                  <a:srgbClr val="000000"/>
                </a:solidFill>
                <a:effectLst/>
                <a:latin typeface="Arial" panose="020B0604020202020204" pitchFamily="34" charset="0"/>
                <a:ea typeface="Times New Roman" panose="02020603050405020304" pitchFamily="18" charset="0"/>
              </a:rPr>
              <a:t>AoLE</a:t>
            </a:r>
            <a:r>
              <a:rPr lang="en-GB" sz="1600" dirty="0">
                <a:solidFill>
                  <a:srgbClr val="000000"/>
                </a:solidFill>
                <a:effectLst/>
                <a:latin typeface="Arial" panose="020B0604020202020204" pitchFamily="34" charset="0"/>
                <a:ea typeface="Times New Roman" panose="02020603050405020304" pitchFamily="18" charset="0"/>
              </a:rPr>
              <a:t> lead. </a:t>
            </a:r>
            <a:endParaRPr lang="en-GB" sz="1800" dirty="0">
              <a:effectLst/>
              <a:latin typeface="Times New Roman" panose="02020603050405020304" pitchFamily="18" charset="0"/>
              <a:ea typeface="Times New Roman" panose="02020603050405020304" pitchFamily="18" charset="0"/>
            </a:endParaRPr>
          </a:p>
          <a:p>
            <a:pPr marL="342900" lvl="0" indent="-342900" fontAlgn="base">
              <a:lnSpc>
                <a:spcPct val="107000"/>
              </a:lnSpc>
              <a:spcAft>
                <a:spcPts val="800"/>
              </a:spcAft>
              <a:buClr>
                <a:srgbClr val="212121"/>
              </a:buClr>
              <a:buSzPts val="1200"/>
              <a:buFont typeface="Symbol" panose="05050102010706020507" pitchFamily="18" charset="2"/>
              <a:buChar char=""/>
            </a:pPr>
            <a:r>
              <a:rPr lang="en-GB" sz="1600" dirty="0">
                <a:solidFill>
                  <a:srgbClr val="000000"/>
                </a:solidFill>
                <a:effectLst/>
                <a:latin typeface="Arial" panose="020B0604020202020204" pitchFamily="34" charset="0"/>
                <a:ea typeface="Times New Roman" panose="02020603050405020304" pitchFamily="18" charset="0"/>
              </a:rPr>
              <a:t>Horizontal collaboration with Sully PS on developing the Welsh language skills on a daily basis</a:t>
            </a:r>
            <a:endParaRPr lang="en-GB" sz="1800" dirty="0">
              <a:effectLst/>
              <a:latin typeface="Times New Roman" panose="02020603050405020304" pitchFamily="18" charset="0"/>
              <a:ea typeface="Times New Roman" panose="02020603050405020304" pitchFamily="18" charset="0"/>
            </a:endParaRPr>
          </a:p>
          <a:p>
            <a:pPr lvl="0" algn="just">
              <a:lnSpc>
                <a:spcPct val="107000"/>
              </a:lnSpc>
              <a:spcAft>
                <a:spcPts val="0"/>
              </a:spcAft>
            </a:pPr>
            <a:endParaRPr lang="en-US" sz="2000" dirty="0">
              <a:solidFill>
                <a:srgbClr val="000000"/>
              </a:solidFill>
              <a:latin typeface="Arial" panose="020B0604020202020204" pitchFamily="34" charset="0"/>
              <a:ea typeface="Arial" panose="020B0604020202020204" pitchFamily="34" charset="0"/>
            </a:endParaRPr>
          </a:p>
          <a:p>
            <a:pPr lvl="0" fontAlgn="base">
              <a:lnSpc>
                <a:spcPct val="107000"/>
              </a:lnSpc>
              <a:spcAft>
                <a:spcPts val="800"/>
              </a:spcAft>
              <a:buSzPts val="1100"/>
            </a:pPr>
            <a:endParaRPr lang="en-GB" sz="1200" b="1" dirty="0">
              <a:solidFill>
                <a:srgbClr val="000000"/>
              </a:solidFill>
              <a:uFill>
                <a:solidFill>
                  <a:srgbClr val="000000"/>
                </a:solidFill>
              </a:uFill>
              <a:latin typeface="Arial" panose="020B0604020202020204" pitchFamily="34" charset="0"/>
              <a:ea typeface="Arial" panose="020B0604020202020204" pitchFamily="34" charset="0"/>
              <a:cs typeface="Noto Sans Symbols"/>
            </a:endParaRPr>
          </a:p>
          <a:p>
            <a:pPr lvl="0" fontAlgn="base">
              <a:lnSpc>
                <a:spcPct val="107000"/>
              </a:lnSpc>
              <a:spcAft>
                <a:spcPts val="800"/>
              </a:spcAft>
              <a:buSzPts val="1100"/>
            </a:pPr>
            <a:r>
              <a:rPr lang="en-US" sz="1200" dirty="0">
                <a:solidFill>
                  <a:srgbClr val="000000"/>
                </a:solidFill>
                <a:uFill>
                  <a:solidFill>
                    <a:srgbClr val="000000"/>
                  </a:solidFill>
                </a:uFill>
                <a:latin typeface="Arial" panose="020B0604020202020204" pitchFamily="34" charset="0"/>
                <a:ea typeface="Arial" panose="020B0604020202020204" pitchFamily="34" charset="0"/>
                <a:cs typeface="Noto Sans Symbols"/>
              </a:rPr>
              <a:t>  </a:t>
            </a:r>
            <a:endParaRPr lang="en-GB" sz="1200" dirty="0">
              <a:solidFill>
                <a:srgbClr val="000000"/>
              </a:solidFill>
              <a:uFill>
                <a:solidFill>
                  <a:srgbClr val="000000"/>
                </a:solidFill>
              </a:uFill>
              <a:latin typeface="Noto Sans Symbols"/>
              <a:ea typeface="Noto Sans Symbols"/>
              <a:cs typeface="Noto Sans Symbols"/>
            </a:endParaRPr>
          </a:p>
          <a:p>
            <a:pPr lvl="0">
              <a:spcAft>
                <a:spcPts val="800"/>
              </a:spcAft>
            </a:pPr>
            <a:endParaRPr lang="en-GB" sz="12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4298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46910" y="0"/>
            <a:ext cx="8869680" cy="937582"/>
          </a:xfrm>
        </p:spPr>
        <p:txBody>
          <a:bodyPr>
            <a:normAutofit fontScale="90000"/>
          </a:bodyPr>
          <a:lstStyle/>
          <a:p>
            <a:pPr>
              <a:lnSpc>
                <a:spcPct val="107000"/>
              </a:lnSpc>
              <a:spcAft>
                <a:spcPts val="0"/>
              </a:spcAft>
            </a:pPr>
            <a:r>
              <a:rPr lang="en-GB" sz="2700" b="1" dirty="0">
                <a:solidFill>
                  <a:schemeClr val="accent5"/>
                </a:solidFill>
                <a:latin typeface="Arial" panose="020B0604020202020204" pitchFamily="34" charset="0"/>
                <a:ea typeface="Calibri" panose="020F0502020204030204" pitchFamily="34" charset="0"/>
                <a:cs typeface="Times New Roman" panose="02020603050405020304" pitchFamily="18" charset="0"/>
              </a:rPr>
              <a:t>Progress on Previous School Improvement Plan 2022-2024 </a:t>
            </a:r>
            <a:endParaRPr lang="en-GB" dirty="0">
              <a:solidFill>
                <a:schemeClr val="accent5"/>
              </a:solidFill>
            </a:endParaRPr>
          </a:p>
        </p:txBody>
      </p:sp>
      <p:sp>
        <p:nvSpPr>
          <p:cNvPr id="5" name="Rounded Rectangle 4"/>
          <p:cNvSpPr/>
          <p:nvPr/>
        </p:nvSpPr>
        <p:spPr>
          <a:xfrm>
            <a:off x="637696" y="1236214"/>
            <a:ext cx="11109114" cy="5480470"/>
          </a:xfrm>
          <a:prstGeom prst="roundRect">
            <a:avLst/>
          </a:prstGeom>
          <a:solidFill>
            <a:schemeClr val="accent1">
              <a:lumMod val="40000"/>
              <a:lumOff val="60000"/>
            </a:schemeClr>
          </a:solidFill>
          <a:ln w="12700" cap="flat" cmpd="sng" algn="ctr">
            <a:solidFill>
              <a:srgbClr val="5B9BD5">
                <a:shade val="50000"/>
              </a:srgbClr>
            </a:solidFill>
            <a:prstDash val="solid"/>
            <a:miter lim="800000"/>
          </a:ln>
          <a:effectLst/>
        </p:spPr>
        <p:txBody>
          <a:bodyPr rtlCol="0" anchor="ctr"/>
          <a:lstStyle/>
          <a:p>
            <a:pPr lvl="0" algn="just">
              <a:lnSpc>
                <a:spcPct val="107000"/>
              </a:lnSpc>
              <a:spcAft>
                <a:spcPts val="0"/>
              </a:spcAft>
            </a:pPr>
            <a:endParaRPr lang="en-US" sz="2000" dirty="0">
              <a:solidFill>
                <a:srgbClr val="000000"/>
              </a:solidFill>
              <a:latin typeface="Arial" panose="020B0604020202020204" pitchFamily="34" charset="0"/>
              <a:ea typeface="Arial" panose="020B0604020202020204" pitchFamily="34" charset="0"/>
            </a:endParaRPr>
          </a:p>
          <a:p>
            <a:pPr lvl="0" algn="just">
              <a:lnSpc>
                <a:spcPct val="107000"/>
              </a:lnSpc>
              <a:spcAft>
                <a:spcPts val="0"/>
              </a:spcAft>
            </a:pPr>
            <a:r>
              <a:rPr lang="en-US" sz="2000" dirty="0">
                <a:solidFill>
                  <a:srgbClr val="000000"/>
                </a:solidFill>
                <a:latin typeface="Arial" panose="020B0604020202020204" pitchFamily="34" charset="0"/>
                <a:ea typeface="Arial Unicode MS"/>
              </a:rPr>
              <a:t>R2. Improve pupils’ ability to influence and to lead their own learning.</a:t>
            </a:r>
          </a:p>
          <a:p>
            <a:pPr lvl="0" fontAlgn="base">
              <a:lnSpc>
                <a:spcPct val="107000"/>
              </a:lnSpc>
              <a:spcAft>
                <a:spcPts val="800"/>
              </a:spcAft>
              <a:buSzPts val="1100"/>
            </a:pPr>
            <a:r>
              <a:rPr lang="en-US" sz="1400" b="1" dirty="0" err="1">
                <a:solidFill>
                  <a:srgbClr val="000000"/>
                </a:solidFill>
                <a:uFill>
                  <a:solidFill>
                    <a:srgbClr val="000000"/>
                  </a:solidFill>
                </a:uFill>
                <a:latin typeface="Arial" panose="020B0604020202020204" pitchFamily="34" charset="0"/>
                <a:ea typeface="Arial" panose="020B0604020202020204" pitchFamily="34" charset="0"/>
                <a:cs typeface="Noto Sans Symbols"/>
              </a:rPr>
              <a:t>Llais</a:t>
            </a:r>
            <a:r>
              <a:rPr lang="en-US" sz="1400" b="1" dirty="0">
                <a:solidFill>
                  <a:srgbClr val="000000"/>
                </a:solidFill>
                <a:uFill>
                  <a:solidFill>
                    <a:srgbClr val="000000"/>
                  </a:solidFill>
                </a:uFill>
                <a:latin typeface="Arial" panose="020B0604020202020204" pitchFamily="34" charset="0"/>
                <a:ea typeface="Arial" panose="020B0604020202020204" pitchFamily="34" charset="0"/>
                <a:cs typeface="Noto Sans Symbols"/>
              </a:rPr>
              <a:t> Curriculum </a:t>
            </a:r>
            <a:r>
              <a:rPr lang="en-US" sz="1400" dirty="0">
                <a:solidFill>
                  <a:srgbClr val="000000"/>
                </a:solidFill>
                <a:uFill>
                  <a:solidFill>
                    <a:srgbClr val="000000"/>
                  </a:solidFill>
                </a:uFill>
                <a:latin typeface="Arial" panose="020B0604020202020204" pitchFamily="34" charset="0"/>
                <a:ea typeface="Arial" panose="020B0604020202020204" pitchFamily="34" charset="0"/>
                <a:cs typeface="Noto Sans Symbols"/>
              </a:rPr>
              <a:t>-Teachers continue to involve the children in leading their learning within a variety of topic areas</a:t>
            </a:r>
          </a:p>
          <a:p>
            <a:endParaRPr lang="en-GB" sz="1200" dirty="0">
              <a:solidFill>
                <a:srgbClr val="000000"/>
              </a:solidFill>
              <a:uFill>
                <a:solidFill>
                  <a:srgbClr val="000000"/>
                </a:solidFill>
              </a:uFill>
              <a:latin typeface="Noto Sans Symbols"/>
              <a:ea typeface="Noto Sans Symbols"/>
              <a:cs typeface="Noto Sans Symbols"/>
            </a:endParaRPr>
          </a:p>
          <a:p>
            <a:pPr marL="342900" lvl="0" indent="-342900" fontAlgn="base">
              <a:lnSpc>
                <a:spcPct val="107000"/>
              </a:lnSpc>
              <a:spcAft>
                <a:spcPts val="800"/>
              </a:spcAft>
              <a:buFont typeface="Symbol" panose="05050102010706020507" pitchFamily="18" charset="2"/>
              <a:buChar char=""/>
            </a:pPr>
            <a:r>
              <a:rPr lang="en-US" sz="1200" dirty="0">
                <a:solidFill>
                  <a:srgbClr val="000000"/>
                </a:solidFill>
                <a:uFill>
                  <a:solidFill>
                    <a:srgbClr val="000000"/>
                  </a:solidFill>
                </a:uFill>
                <a:latin typeface="Arial" panose="020B0604020202020204" pitchFamily="34" charset="0"/>
                <a:ea typeface="Arial" panose="020B0604020202020204" pitchFamily="34" charset="0"/>
                <a:cs typeface="Noto Sans Symbols"/>
              </a:rPr>
              <a:t> </a:t>
            </a:r>
            <a:r>
              <a:rPr lang="en-GB" sz="12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Unicode MS"/>
              </a:rPr>
              <a:t>SS introduced Six Learner Assets to help develop pupil independence. As the </a:t>
            </a:r>
            <a:r>
              <a:rPr lang="en-GB" sz="1200" i="1"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Unicode MS"/>
              </a:rPr>
              <a:t>Pupil Target</a:t>
            </a:r>
            <a:r>
              <a:rPr lang="en-GB" sz="12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Unicode MS"/>
              </a:rPr>
              <a:t> for this academic year, it’s the method we are going to use to allow the children to become better Communicators, Collaborators, Researchers, Thinkers, Contributors and Self-Managers.</a:t>
            </a:r>
            <a:endParaRPr lang="en-GB" sz="1200" dirty="0">
              <a:solidFill>
                <a:srgbClr val="000000"/>
              </a:solidFill>
              <a:effectLst/>
              <a:uFill>
                <a:solidFill>
                  <a:srgbClr val="000000"/>
                </a:solidFill>
              </a:uFill>
              <a:latin typeface="Calibri" panose="020F0502020204030204" pitchFamily="34" charset="0"/>
              <a:ea typeface="Times New Roman" panose="02020603050405020304" pitchFamily="18" charset="0"/>
              <a:cs typeface="Arial Unicode MS"/>
            </a:endParaRPr>
          </a:p>
          <a:p>
            <a:pPr marL="342900" lvl="0" indent="-342900" fontAlgn="base">
              <a:lnSpc>
                <a:spcPct val="107000"/>
              </a:lnSpc>
              <a:spcAft>
                <a:spcPts val="800"/>
              </a:spcAft>
              <a:buFont typeface="Symbol" panose="05050102010706020507" pitchFamily="18" charset="2"/>
              <a:buChar char=""/>
            </a:pPr>
            <a:r>
              <a:rPr lang="en-GB" sz="12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Unicode MS"/>
              </a:rPr>
              <a:t>This is based on Inquiry Based Learning</a:t>
            </a:r>
            <a:r>
              <a:rPr lang="en-GB" sz="1200" b="1" dirty="0">
                <a:solidFill>
                  <a:srgbClr val="212121"/>
                </a:solidFill>
                <a:effectLst/>
                <a:uFill>
                  <a:solidFill>
                    <a:srgbClr val="000000"/>
                  </a:solidFill>
                </a:uFill>
                <a:latin typeface="Arial" panose="020B0604020202020204" pitchFamily="34" charset="0"/>
                <a:ea typeface="Times New Roman" panose="02020603050405020304" pitchFamily="18" charset="0"/>
                <a:cs typeface="Arial Unicode MS"/>
              </a:rPr>
              <a:t> </a:t>
            </a:r>
            <a:r>
              <a:rPr lang="en-GB" sz="1200" dirty="0">
                <a:solidFill>
                  <a:srgbClr val="212121"/>
                </a:solidFill>
                <a:effectLst/>
                <a:uFill>
                  <a:solidFill>
                    <a:srgbClr val="000000"/>
                  </a:solidFill>
                </a:uFill>
                <a:latin typeface="Arial" panose="020B0604020202020204" pitchFamily="34" charset="0"/>
                <a:ea typeface="Times New Roman" panose="02020603050405020304" pitchFamily="18" charset="0"/>
                <a:cs typeface="Arial Unicode MS"/>
              </a:rPr>
              <a:t>by Kath Murdoch. We are in the process of creating age-appropriate cards which the children will use within Early Years, Lower and Upper Primary.</a:t>
            </a:r>
            <a:endParaRPr lang="en-GB" sz="1200" dirty="0">
              <a:solidFill>
                <a:srgbClr val="000000"/>
              </a:solidFill>
              <a:effectLst/>
              <a:uFill>
                <a:solidFill>
                  <a:srgbClr val="000000"/>
                </a:solidFill>
              </a:uFill>
              <a:latin typeface="Calibri" panose="020F0502020204030204" pitchFamily="34" charset="0"/>
              <a:ea typeface="Times New Roman" panose="02020603050405020304" pitchFamily="18" charset="0"/>
              <a:cs typeface="Arial Unicode MS"/>
            </a:endParaRPr>
          </a:p>
          <a:p>
            <a:pPr marL="342900" lvl="0" indent="-342900" fontAlgn="base">
              <a:lnSpc>
                <a:spcPct val="107000"/>
              </a:lnSpc>
              <a:spcAft>
                <a:spcPts val="800"/>
              </a:spcAft>
              <a:buFont typeface="Symbol" panose="05050102010706020507" pitchFamily="18" charset="2"/>
              <a:buChar char=""/>
            </a:pPr>
            <a:r>
              <a:rPr lang="en-GB" sz="12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Unicode MS"/>
              </a:rPr>
              <a:t>Lessons will support the children to understand not only what these concepts are but how to use them in the classroom and ultimately become better, independent learners</a:t>
            </a:r>
            <a:endParaRPr lang="en-GB" sz="1200" dirty="0">
              <a:solidFill>
                <a:srgbClr val="000000"/>
              </a:solidFill>
              <a:effectLst/>
              <a:uFill>
                <a:solidFill>
                  <a:srgbClr val="000000"/>
                </a:solidFill>
              </a:uFill>
              <a:latin typeface="Calibri" panose="020F0502020204030204" pitchFamily="34" charset="0"/>
              <a:ea typeface="Times New Roman" panose="02020603050405020304" pitchFamily="18" charset="0"/>
              <a:cs typeface="Arial Unicode MS"/>
            </a:endParaRPr>
          </a:p>
          <a:p>
            <a:pPr marL="342900" lvl="0" indent="-342900" fontAlgn="base">
              <a:lnSpc>
                <a:spcPct val="107000"/>
              </a:lnSpc>
              <a:spcAft>
                <a:spcPts val="800"/>
              </a:spcAft>
              <a:buFont typeface="Symbol" panose="05050102010706020507" pitchFamily="18" charset="2"/>
              <a:buChar char=""/>
            </a:pPr>
            <a:r>
              <a:rPr lang="en-GB" sz="1200" dirty="0">
                <a:solidFill>
                  <a:srgbClr val="212121"/>
                </a:solidFill>
                <a:effectLst/>
                <a:uFill>
                  <a:solidFill>
                    <a:srgbClr val="000000"/>
                  </a:solidFill>
                </a:uFill>
                <a:latin typeface="Arial" panose="020B0604020202020204" pitchFamily="34" charset="0"/>
                <a:ea typeface="Times New Roman" panose="02020603050405020304" pitchFamily="18" charset="0"/>
                <a:cs typeface="Arial Unicode MS"/>
              </a:rPr>
              <a:t>Teacher Insets have focussed on the Humanities </a:t>
            </a:r>
            <a:r>
              <a:rPr lang="en-GB" sz="1200" dirty="0" err="1">
                <a:solidFill>
                  <a:srgbClr val="212121"/>
                </a:solidFill>
                <a:effectLst/>
                <a:uFill>
                  <a:solidFill>
                    <a:srgbClr val="000000"/>
                  </a:solidFill>
                </a:uFill>
                <a:latin typeface="Arial" panose="020B0604020202020204" pitchFamily="34" charset="0"/>
                <a:ea typeface="Times New Roman" panose="02020603050405020304" pitchFamily="18" charset="0"/>
                <a:cs typeface="Arial Unicode MS"/>
              </a:rPr>
              <a:t>AoLE</a:t>
            </a:r>
            <a:r>
              <a:rPr lang="en-GB" sz="1200" dirty="0">
                <a:solidFill>
                  <a:srgbClr val="212121"/>
                </a:solidFill>
                <a:effectLst/>
                <a:uFill>
                  <a:solidFill>
                    <a:srgbClr val="000000"/>
                  </a:solidFill>
                </a:uFill>
                <a:latin typeface="Arial" panose="020B0604020202020204" pitchFamily="34" charset="0"/>
                <a:ea typeface="Times New Roman" panose="02020603050405020304" pitchFamily="18" charset="0"/>
                <a:cs typeface="Arial Unicode MS"/>
              </a:rPr>
              <a:t> and specifically our topic areas. We have audited them against the Descriptions of Learning to ensure the children have opportunities to cover them within each Progression Step. Topic areas will be amended accordingly or discarded altogether.</a:t>
            </a:r>
            <a:endParaRPr lang="en-GB" sz="1200" dirty="0">
              <a:solidFill>
                <a:srgbClr val="000000"/>
              </a:solidFill>
              <a:effectLst/>
              <a:uFill>
                <a:solidFill>
                  <a:srgbClr val="000000"/>
                </a:solidFill>
              </a:uFill>
              <a:latin typeface="Calibri" panose="020F0502020204030204" pitchFamily="34" charset="0"/>
              <a:ea typeface="Times New Roman" panose="02020603050405020304" pitchFamily="18" charset="0"/>
              <a:cs typeface="Arial Unicode MS"/>
            </a:endParaRPr>
          </a:p>
          <a:p>
            <a:pPr marL="342900" lvl="0" indent="-342900" fontAlgn="base">
              <a:lnSpc>
                <a:spcPct val="107000"/>
              </a:lnSpc>
              <a:spcAft>
                <a:spcPts val="800"/>
              </a:spcAft>
              <a:buFont typeface="Symbol" panose="05050102010706020507" pitchFamily="18" charset="2"/>
              <a:buChar char=""/>
            </a:pPr>
            <a:r>
              <a:rPr lang="en-GB" sz="1200" dirty="0">
                <a:solidFill>
                  <a:srgbClr val="212121"/>
                </a:solidFill>
                <a:effectLst/>
                <a:uFill>
                  <a:solidFill>
                    <a:srgbClr val="000000"/>
                  </a:solidFill>
                </a:uFill>
                <a:latin typeface="Arial" panose="020B0604020202020204" pitchFamily="34" charset="0"/>
                <a:ea typeface="Times New Roman" panose="02020603050405020304" pitchFamily="18" charset="0"/>
                <a:cs typeface="Arial Unicode MS"/>
              </a:rPr>
              <a:t>New Llais Groups and overarching School Council have been established for the new academic year – each Llais group focus for 2025/26 has been recorded on the SIP.</a:t>
            </a:r>
            <a:endParaRPr lang="en-GB" sz="1200" dirty="0">
              <a:solidFill>
                <a:srgbClr val="000000"/>
              </a:solidFill>
              <a:effectLst/>
              <a:uFill>
                <a:solidFill>
                  <a:srgbClr val="000000"/>
                </a:solidFill>
              </a:uFill>
              <a:latin typeface="Calibri" panose="020F0502020204030204" pitchFamily="34" charset="0"/>
              <a:ea typeface="Times New Roman" panose="02020603050405020304" pitchFamily="18" charset="0"/>
              <a:cs typeface="Arial Unicode MS"/>
            </a:endParaRPr>
          </a:p>
          <a:p>
            <a:pPr marL="342900" lvl="0" indent="-342900" fontAlgn="base">
              <a:lnSpc>
                <a:spcPct val="107000"/>
              </a:lnSpc>
              <a:spcAft>
                <a:spcPts val="800"/>
              </a:spcAft>
              <a:buFont typeface="Symbol" panose="05050102010706020507" pitchFamily="18" charset="2"/>
              <a:buChar char=""/>
            </a:pPr>
            <a:r>
              <a:rPr lang="en-GB" sz="12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Unicode MS"/>
              </a:rPr>
              <a:t>Teachers finalised the Six Learner Asset cards and implemented these within their classrooms, the children are becoming confident at identifying the attributes needed to become more independent learners. Used within IPRs to provide bespoke targets for individual learners</a:t>
            </a:r>
            <a:endParaRPr lang="en-GB" sz="1200" dirty="0">
              <a:solidFill>
                <a:srgbClr val="000000"/>
              </a:solidFill>
              <a:effectLst/>
              <a:uFill>
                <a:solidFill>
                  <a:srgbClr val="000000"/>
                </a:solidFill>
              </a:uFill>
              <a:latin typeface="Calibri" panose="020F0502020204030204" pitchFamily="34" charset="0"/>
              <a:ea typeface="Times New Roman" panose="02020603050405020304" pitchFamily="18" charset="0"/>
              <a:cs typeface="Arial Unicode MS"/>
            </a:endParaRPr>
          </a:p>
          <a:p>
            <a:pPr marL="342900" lvl="0" indent="-342900" fontAlgn="base">
              <a:lnSpc>
                <a:spcPct val="107000"/>
              </a:lnSpc>
              <a:spcAft>
                <a:spcPts val="800"/>
              </a:spcAft>
              <a:buFont typeface="Symbol" panose="05050102010706020507" pitchFamily="18" charset="2"/>
              <a:buChar char=""/>
            </a:pPr>
            <a:r>
              <a:rPr lang="en-GB" sz="12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Unicode MS"/>
              </a:rPr>
              <a:t>School Council have been active in gathering pupil views on the way break times and lunch times can be improved for all children. They have some excellent suggestions – these will be reviewed by the school council and SS.</a:t>
            </a:r>
            <a:endParaRPr lang="en-GB" sz="1200" dirty="0">
              <a:solidFill>
                <a:srgbClr val="000000"/>
              </a:solidFill>
              <a:effectLst/>
              <a:uFill>
                <a:solidFill>
                  <a:srgbClr val="000000"/>
                </a:solidFill>
              </a:uFill>
              <a:latin typeface="Calibri" panose="020F0502020204030204" pitchFamily="34" charset="0"/>
              <a:ea typeface="Times New Roman" panose="02020603050405020304" pitchFamily="18" charset="0"/>
              <a:cs typeface="Arial Unicode MS"/>
            </a:endParaRPr>
          </a:p>
          <a:p>
            <a:pPr marL="342900" lvl="0" indent="-342900" fontAlgn="base">
              <a:lnSpc>
                <a:spcPct val="107000"/>
              </a:lnSpc>
              <a:spcAft>
                <a:spcPts val="800"/>
              </a:spcAft>
              <a:buFont typeface="Symbol" panose="05050102010706020507" pitchFamily="18" charset="2"/>
              <a:buChar char=""/>
            </a:pPr>
            <a:r>
              <a:rPr lang="en-GB" sz="12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Unicode MS"/>
              </a:rPr>
              <a:t>Staff construct questions for the Learning Wall in their classes. These will be questions, linked to the Descriptions of Learning, and provide the focus for the Humanities topic area. Children’s questions will supplement these and will still be displayed on the LW.</a:t>
            </a:r>
            <a:endParaRPr lang="en-GB" sz="1200" dirty="0">
              <a:solidFill>
                <a:srgbClr val="000000"/>
              </a:solidFill>
              <a:effectLst/>
              <a:uFill>
                <a:solidFill>
                  <a:srgbClr val="000000"/>
                </a:solidFill>
              </a:uFill>
              <a:latin typeface="Calibri" panose="020F0502020204030204" pitchFamily="34" charset="0"/>
              <a:ea typeface="Times New Roman" panose="02020603050405020304" pitchFamily="18" charset="0"/>
              <a:cs typeface="Arial Unicode MS"/>
            </a:endParaRPr>
          </a:p>
          <a:p>
            <a:pPr marL="342900" lvl="0" indent="-342900" fontAlgn="base">
              <a:lnSpc>
                <a:spcPct val="107000"/>
              </a:lnSpc>
              <a:spcAft>
                <a:spcPts val="800"/>
              </a:spcAft>
              <a:buFont typeface="Symbol" panose="05050102010706020507" pitchFamily="18" charset="2"/>
              <a:buChar char=""/>
            </a:pPr>
            <a:r>
              <a:rPr lang="en-GB" sz="12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Unicode MS"/>
              </a:rPr>
              <a:t>School council conduct Learning Walks and have presented their findings to the rest of the school and governing body </a:t>
            </a:r>
            <a:endParaRPr lang="en-GB" sz="1200" dirty="0">
              <a:solidFill>
                <a:srgbClr val="000000"/>
              </a:solidFill>
              <a:effectLst/>
              <a:uFill>
                <a:solidFill>
                  <a:srgbClr val="000000"/>
                </a:solidFill>
              </a:uFill>
              <a:latin typeface="Calibri" panose="020F0502020204030204" pitchFamily="34" charset="0"/>
              <a:ea typeface="Times New Roman" panose="02020603050405020304" pitchFamily="18" charset="0"/>
              <a:cs typeface="Arial Unicode MS"/>
            </a:endParaRPr>
          </a:p>
          <a:p>
            <a:pPr marL="342900" lvl="0" indent="-342900" fontAlgn="base">
              <a:lnSpc>
                <a:spcPct val="107000"/>
              </a:lnSpc>
              <a:spcAft>
                <a:spcPts val="800"/>
              </a:spcAft>
              <a:buFont typeface="Symbol" panose="05050102010706020507" pitchFamily="18" charset="2"/>
              <a:buChar char=""/>
            </a:pPr>
            <a:r>
              <a:rPr lang="en-GB" sz="12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Unicode MS"/>
              </a:rPr>
              <a:t>Greater independence observed across the school since implementation of the Learner Asset cards</a:t>
            </a:r>
            <a:endParaRPr lang="en-GB" sz="1200" dirty="0">
              <a:solidFill>
                <a:srgbClr val="000000"/>
              </a:solidFill>
              <a:effectLst/>
              <a:uFill>
                <a:solidFill>
                  <a:srgbClr val="000000"/>
                </a:solidFill>
              </a:uFill>
              <a:latin typeface="Calibri" panose="020F0502020204030204" pitchFamily="34" charset="0"/>
              <a:ea typeface="Times New Roman" panose="02020603050405020304" pitchFamily="18" charset="0"/>
              <a:cs typeface="Arial Unicode MS"/>
            </a:endParaRPr>
          </a:p>
          <a:p>
            <a:pPr lvl="0" fontAlgn="base">
              <a:lnSpc>
                <a:spcPct val="107000"/>
              </a:lnSpc>
              <a:spcAft>
                <a:spcPts val="800"/>
              </a:spcAft>
              <a:buSzPts val="1100"/>
            </a:pPr>
            <a:endParaRPr lang="en-GB" sz="1200" dirty="0">
              <a:solidFill>
                <a:srgbClr val="000000"/>
              </a:solidFill>
              <a:uFill>
                <a:solidFill>
                  <a:srgbClr val="000000"/>
                </a:solidFill>
              </a:uFill>
              <a:latin typeface="Noto Sans Symbols"/>
              <a:ea typeface="Noto Sans Symbols"/>
              <a:cs typeface="Noto Sans Symbols"/>
            </a:endParaRPr>
          </a:p>
          <a:p>
            <a:pPr lvl="0">
              <a:spcAft>
                <a:spcPts val="800"/>
              </a:spcAft>
            </a:pPr>
            <a:endParaRPr lang="en-GB" sz="12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35192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30285" y="415636"/>
            <a:ext cx="8869680" cy="937582"/>
          </a:xfrm>
        </p:spPr>
        <p:txBody>
          <a:bodyPr>
            <a:normAutofit/>
          </a:bodyPr>
          <a:lstStyle/>
          <a:p>
            <a:pPr>
              <a:lnSpc>
                <a:spcPct val="107000"/>
              </a:lnSpc>
              <a:spcAft>
                <a:spcPts val="0"/>
              </a:spcAft>
            </a:pPr>
            <a:r>
              <a:rPr lang="en-GB" sz="2700" b="1" dirty="0">
                <a:solidFill>
                  <a:schemeClr val="accent5"/>
                </a:solidFill>
                <a:latin typeface="Arial" panose="020B0604020202020204" pitchFamily="34" charset="0"/>
                <a:ea typeface="Calibri" panose="020F0502020204030204" pitchFamily="34" charset="0"/>
                <a:cs typeface="Times New Roman" panose="02020603050405020304" pitchFamily="18" charset="0"/>
              </a:rPr>
              <a:t>Strengths resulting from SIP 2025-2026: </a:t>
            </a:r>
            <a:endParaRPr lang="en-GB" dirty="0">
              <a:solidFill>
                <a:schemeClr val="accent5"/>
              </a:solidFill>
            </a:endParaRPr>
          </a:p>
        </p:txBody>
      </p:sp>
      <p:sp>
        <p:nvSpPr>
          <p:cNvPr id="5" name="Rounded Rectangle 4"/>
          <p:cNvSpPr/>
          <p:nvPr/>
        </p:nvSpPr>
        <p:spPr>
          <a:xfrm>
            <a:off x="637696" y="1236214"/>
            <a:ext cx="11109114" cy="5480470"/>
          </a:xfrm>
          <a:prstGeom prst="roundRect">
            <a:avLst/>
          </a:prstGeom>
          <a:solidFill>
            <a:schemeClr val="accent1">
              <a:lumMod val="40000"/>
              <a:lumOff val="60000"/>
            </a:schemeClr>
          </a:solidFill>
          <a:ln w="12700" cap="flat" cmpd="sng" algn="ctr">
            <a:solidFill>
              <a:srgbClr val="5B9BD5">
                <a:shade val="50000"/>
              </a:srgbClr>
            </a:solidFill>
            <a:prstDash val="solid"/>
            <a:miter lim="800000"/>
          </a:ln>
          <a:effectLst/>
        </p:spPr>
        <p:txBody>
          <a:bodyPr rtlCol="0" anchor="ctr"/>
          <a:lstStyle/>
          <a:p>
            <a:pPr fontAlgn="base"/>
            <a:endParaRPr lang="en-GB" sz="1200" b="1">
              <a:solidFill>
                <a:srgbClr val="000000"/>
              </a:solidFill>
              <a:latin typeface="Arial" panose="020B0604020202020204" pitchFamily="34" charset="0"/>
            </a:endParaRPr>
          </a:p>
          <a:p>
            <a:pPr fontAlgn="base"/>
            <a:r>
              <a:rPr lang="en-GB" sz="1400">
                <a:solidFill>
                  <a:srgbClr val="000000"/>
                </a:solidFill>
                <a:latin typeface="Arial" panose="020B0604020202020204" pitchFamily="34" charset="0"/>
              </a:rPr>
              <a:t> </a:t>
            </a:r>
            <a:endParaRPr lang="en-GB" sz="1400" b="0" i="0" dirty="0">
              <a:solidFill>
                <a:srgbClr val="000000"/>
              </a:solidFill>
              <a:effectLst/>
              <a:latin typeface="Segoe UI" panose="020B0502040204020203" pitchFamily="34" charset="0"/>
            </a:endParaRPr>
          </a:p>
        </p:txBody>
      </p:sp>
      <p:sp>
        <p:nvSpPr>
          <p:cNvPr id="10" name="Rectangle 2"/>
          <p:cNvSpPr>
            <a:spLocks noChangeArrowheads="1"/>
          </p:cNvSpPr>
          <p:nvPr/>
        </p:nvSpPr>
        <p:spPr bwMode="auto">
          <a:xfrm>
            <a:off x="1230285" y="35483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6" name="TextBox 5">
            <a:extLst>
              <a:ext uri="{FF2B5EF4-FFF2-40B4-BE49-F238E27FC236}">
                <a16:creationId xmlns:a16="http://schemas.microsoft.com/office/drawing/2014/main" id="{09E34E06-47A0-4908-8AEC-3B7F496C3E06}"/>
              </a:ext>
            </a:extLst>
          </p:cNvPr>
          <p:cNvSpPr txBox="1"/>
          <p:nvPr/>
        </p:nvSpPr>
        <p:spPr>
          <a:xfrm>
            <a:off x="1447724" y="1488448"/>
            <a:ext cx="9489057" cy="1672124"/>
          </a:xfrm>
          <a:prstGeom prst="rect">
            <a:avLst/>
          </a:prstGeom>
          <a:noFill/>
        </p:spPr>
        <p:txBody>
          <a:bodyPr wrap="square" rtlCol="0">
            <a:spAutoFit/>
          </a:bodyPr>
          <a:lstStyle/>
          <a:p>
            <a:pPr marL="342900" lvl="0" indent="-342900">
              <a:lnSpc>
                <a:spcPct val="107000"/>
              </a:lnSpc>
              <a:spcAft>
                <a:spcPts val="0"/>
              </a:spcAft>
              <a:buFont typeface="Arial" panose="020B0604020202020204" pitchFamily="34" charset="0"/>
              <a:buChar char="●"/>
            </a:pPr>
            <a:r>
              <a:rPr lang="en-US" sz="1200" dirty="0">
                <a:latin typeface="Arial" panose="020B0604020202020204" pitchFamily="34" charset="0"/>
                <a:ea typeface="Arial" panose="020B0604020202020204" pitchFamily="34" charset="0"/>
                <a:cs typeface="Noto Sans Symbols"/>
              </a:rPr>
              <a:t>TL1 Nearly all children will have a deep understanding of mathematical concepts including profit and loss, especially number, through a mastery approach to teaching and learning</a:t>
            </a:r>
            <a:endParaRPr lang="en-GB" sz="1200" dirty="0">
              <a:latin typeface="Noto Sans Symbols"/>
              <a:ea typeface="Noto Sans Symbols"/>
              <a:cs typeface="Noto Sans Symbols"/>
            </a:endParaRPr>
          </a:p>
          <a:p>
            <a:pPr marL="342900" lvl="0" indent="-342900">
              <a:lnSpc>
                <a:spcPct val="107000"/>
              </a:lnSpc>
              <a:spcAft>
                <a:spcPts val="0"/>
              </a:spcAft>
              <a:buFont typeface="Arial" panose="020B0604020202020204" pitchFamily="34" charset="0"/>
              <a:buChar char="●"/>
            </a:pPr>
            <a:r>
              <a:rPr lang="en-US" sz="1200" dirty="0">
                <a:solidFill>
                  <a:srgbClr val="000000"/>
                </a:solidFill>
                <a:latin typeface="Arial" panose="020B0604020202020204" pitchFamily="34" charset="0"/>
                <a:ea typeface="Arial" panose="020B0604020202020204" pitchFamily="34" charset="0"/>
                <a:cs typeface="Noto Sans Symbols"/>
              </a:rPr>
              <a:t>TL2 Most pupils and all staff using a wider range of incidental Welsh phrases in class and around school</a:t>
            </a:r>
            <a:endParaRPr lang="en-GB" sz="1200" dirty="0">
              <a:latin typeface="Noto Sans Symbols"/>
              <a:ea typeface="Noto Sans Symbols"/>
              <a:cs typeface="Noto Sans Symbols"/>
            </a:endParaRPr>
          </a:p>
          <a:p>
            <a:pPr marL="342900" lvl="0" indent="-342900">
              <a:lnSpc>
                <a:spcPct val="107000"/>
              </a:lnSpc>
              <a:spcAft>
                <a:spcPts val="800"/>
              </a:spcAft>
              <a:buFont typeface="Arial" panose="020B0604020202020204" pitchFamily="34" charset="0"/>
              <a:buChar char="●"/>
            </a:pPr>
            <a:r>
              <a:rPr lang="en-US" sz="1200" dirty="0">
                <a:latin typeface="Arial" panose="020B0604020202020204" pitchFamily="34" charset="0"/>
                <a:ea typeface="Arial" panose="020B0604020202020204" pitchFamily="34" charset="0"/>
                <a:cs typeface="Noto Sans Symbols"/>
              </a:rPr>
              <a:t>TL3 Nearly all pupils are able to use a range of literacy skills making good or better progress in </a:t>
            </a:r>
            <a:r>
              <a:rPr lang="en-US" sz="1200" dirty="0" err="1">
                <a:latin typeface="Arial" panose="020B0604020202020204" pitchFamily="34" charset="0"/>
                <a:ea typeface="Arial" panose="020B0604020202020204" pitchFamily="34" charset="0"/>
                <a:cs typeface="Noto Sans Symbols"/>
              </a:rPr>
              <a:t>Oracy</a:t>
            </a:r>
            <a:r>
              <a:rPr lang="en-US" sz="1200" dirty="0">
                <a:latin typeface="Arial" panose="020B0604020202020204" pitchFamily="34" charset="0"/>
                <a:ea typeface="Arial" panose="020B0604020202020204" pitchFamily="34" charset="0"/>
                <a:cs typeface="Noto Sans Symbols"/>
              </a:rPr>
              <a:t> and LLC, including basic spoken French</a:t>
            </a:r>
            <a:endParaRPr lang="en-GB" sz="1200" dirty="0">
              <a:latin typeface="Noto Sans Symbols"/>
              <a:ea typeface="Noto Sans Symbols"/>
              <a:cs typeface="Noto Sans Symbols"/>
            </a:endParaRPr>
          </a:p>
          <a:p>
            <a:pPr marL="342900" lvl="0" indent="-342900">
              <a:lnSpc>
                <a:spcPct val="107000"/>
              </a:lnSpc>
              <a:spcAft>
                <a:spcPts val="800"/>
              </a:spcAft>
              <a:buFont typeface="Arial" panose="020B0604020202020204" pitchFamily="34" charset="0"/>
              <a:buChar char="●"/>
            </a:pPr>
            <a:r>
              <a:rPr lang="en-US" sz="1200" dirty="0">
                <a:solidFill>
                  <a:srgbClr val="000000"/>
                </a:solidFill>
                <a:latin typeface="Arial" panose="020B0604020202020204" pitchFamily="34" charset="0"/>
                <a:ea typeface="Arial" panose="020B0604020202020204" pitchFamily="34" charset="0"/>
                <a:cs typeface="Noto Sans Symbols"/>
              </a:rPr>
              <a:t>TL4 Most pupils are able to show independence in learning, making decisions and applying what they know independently</a:t>
            </a:r>
          </a:p>
          <a:p>
            <a:pPr marL="342900" lvl="0" indent="-342900">
              <a:lnSpc>
                <a:spcPct val="107000"/>
              </a:lnSpc>
              <a:spcAft>
                <a:spcPts val="800"/>
              </a:spcAft>
              <a:buFont typeface="Arial" panose="020B0604020202020204" pitchFamily="34" charset="0"/>
              <a:buChar char="●"/>
            </a:pPr>
            <a:endParaRPr lang="en-GB" sz="1200" dirty="0">
              <a:latin typeface="Noto Sans Symbols"/>
              <a:ea typeface="Noto Sans Symbols"/>
              <a:cs typeface="Noto Sans Symbols"/>
            </a:endParaRPr>
          </a:p>
        </p:txBody>
      </p:sp>
      <p:sp>
        <p:nvSpPr>
          <p:cNvPr id="7" name="TextBox 6">
            <a:extLst>
              <a:ext uri="{FF2B5EF4-FFF2-40B4-BE49-F238E27FC236}">
                <a16:creationId xmlns:a16="http://schemas.microsoft.com/office/drawing/2014/main" id="{E2A52461-0295-4C47-A05A-82B67FFC921F}"/>
              </a:ext>
            </a:extLst>
          </p:cNvPr>
          <p:cNvSpPr txBox="1"/>
          <p:nvPr/>
        </p:nvSpPr>
        <p:spPr>
          <a:xfrm>
            <a:off x="1447724" y="2858572"/>
            <a:ext cx="10062638" cy="2073709"/>
          </a:xfrm>
          <a:prstGeom prst="rect">
            <a:avLst/>
          </a:prstGeom>
          <a:noFill/>
        </p:spPr>
        <p:txBody>
          <a:bodyPr wrap="square" rtlCol="0">
            <a:spAutoFit/>
          </a:bodyPr>
          <a:lstStyle/>
          <a:p>
            <a:pPr marL="342900" lvl="0" indent="-342900">
              <a:lnSpc>
                <a:spcPct val="107000"/>
              </a:lnSpc>
              <a:spcAft>
                <a:spcPts val="800"/>
              </a:spcAft>
              <a:buFont typeface="Arial" panose="020B0604020202020204" pitchFamily="34" charset="0"/>
              <a:buChar char="●"/>
            </a:pPr>
            <a:r>
              <a:rPr lang="en-US" sz="1200" dirty="0">
                <a:solidFill>
                  <a:srgbClr val="000000"/>
                </a:solidFill>
                <a:effectLst/>
                <a:latin typeface="Arial" panose="020B0604020202020204" pitchFamily="34" charset="0"/>
                <a:ea typeface="Arial" panose="020B0604020202020204" pitchFamily="34" charset="0"/>
              </a:rPr>
              <a:t>TL5 </a:t>
            </a:r>
            <a:r>
              <a:rPr lang="en-US" sz="1200" dirty="0">
                <a:solidFill>
                  <a:srgbClr val="000000"/>
                </a:solidFill>
                <a:latin typeface="Arial" panose="020B0604020202020204" pitchFamily="34" charset="0"/>
                <a:ea typeface="Arial" panose="020B0604020202020204" pitchFamily="34" charset="0"/>
              </a:rPr>
              <a:t>Nearly all pupils have</a:t>
            </a:r>
            <a:r>
              <a:rPr lang="en-US" sz="1200" dirty="0">
                <a:effectLst/>
                <a:latin typeface="Arial" panose="020B0604020202020204" pitchFamily="34" charset="0"/>
                <a:ea typeface="Arial" panose="020B0604020202020204" pitchFamily="34" charset="0"/>
              </a:rPr>
              <a:t> developed STEM skills and Digital Competency and information technology skills, including expressive arts, humanities, film and performance</a:t>
            </a:r>
          </a:p>
          <a:p>
            <a:pPr marL="342900" lvl="0" indent="-342900">
              <a:lnSpc>
                <a:spcPct val="107000"/>
              </a:lnSpc>
              <a:spcAft>
                <a:spcPts val="800"/>
              </a:spcAft>
              <a:buFont typeface="Arial" panose="020B0604020202020204" pitchFamily="34" charset="0"/>
              <a:buChar char="●"/>
            </a:pPr>
            <a:r>
              <a:rPr lang="en-US" sz="1200" dirty="0">
                <a:solidFill>
                  <a:srgbClr val="000000"/>
                </a:solidFill>
                <a:effectLst/>
                <a:latin typeface="Arial" panose="020B0604020202020204" pitchFamily="34" charset="0"/>
                <a:ea typeface="Arial" panose="020B0604020202020204" pitchFamily="34" charset="0"/>
                <a:cs typeface="Noto Sans Symbols"/>
              </a:rPr>
              <a:t>W1 Nearly all pupils have opportunities to develop healthy attitudes, in order to build safe and fulfilling relationships with all members of the school community</a:t>
            </a:r>
            <a:endParaRPr lang="en-GB" sz="1400" dirty="0">
              <a:effectLst/>
              <a:latin typeface="Noto Sans Symbols"/>
              <a:ea typeface="Noto Sans Symbols"/>
              <a:cs typeface="Noto Sans Symbols"/>
            </a:endParaRPr>
          </a:p>
          <a:p>
            <a:pPr marL="342900" lvl="0" indent="-342900">
              <a:lnSpc>
                <a:spcPct val="107000"/>
              </a:lnSpc>
              <a:spcAft>
                <a:spcPts val="800"/>
              </a:spcAft>
              <a:buFont typeface="Arial" panose="020B0604020202020204" pitchFamily="34" charset="0"/>
              <a:buChar char="●"/>
            </a:pPr>
            <a:r>
              <a:rPr lang="en-US" sz="1200" dirty="0">
                <a:solidFill>
                  <a:srgbClr val="000000"/>
                </a:solidFill>
                <a:effectLst/>
                <a:latin typeface="Arial" panose="020B0604020202020204" pitchFamily="34" charset="0"/>
                <a:ea typeface="Arial" panose="020B0604020202020204" pitchFamily="34" charset="0"/>
                <a:cs typeface="Noto Sans Symbols"/>
              </a:rPr>
              <a:t>W2 All pupils are happy to come to school and feel supported and ready to learn. They demonstrate anti-racist </a:t>
            </a:r>
            <a:r>
              <a:rPr lang="en-US" sz="1200" dirty="0" err="1">
                <a:solidFill>
                  <a:srgbClr val="000000"/>
                </a:solidFill>
                <a:effectLst/>
                <a:latin typeface="Arial" panose="020B0604020202020204" pitchFamily="34" charset="0"/>
                <a:ea typeface="Arial" panose="020B0604020202020204" pitchFamily="34" charset="0"/>
                <a:cs typeface="Noto Sans Symbols"/>
              </a:rPr>
              <a:t>behaviour</a:t>
            </a:r>
            <a:r>
              <a:rPr lang="en-US" sz="1200" dirty="0">
                <a:solidFill>
                  <a:srgbClr val="000000"/>
                </a:solidFill>
                <a:effectLst/>
                <a:latin typeface="Arial" panose="020B0604020202020204" pitchFamily="34" charset="0"/>
                <a:ea typeface="Arial" panose="020B0604020202020204" pitchFamily="34" charset="0"/>
                <a:cs typeface="Noto Sans Symbols"/>
              </a:rPr>
              <a:t> so everyone is included and free from prejudice </a:t>
            </a:r>
            <a:endParaRPr lang="en-GB" sz="1400" dirty="0">
              <a:effectLst/>
              <a:latin typeface="Noto Sans Symbols"/>
              <a:ea typeface="Noto Sans Symbols"/>
              <a:cs typeface="Noto Sans Symbols"/>
            </a:endParaRPr>
          </a:p>
          <a:p>
            <a:pPr marL="342900" lvl="0" indent="-342900">
              <a:lnSpc>
                <a:spcPct val="107000"/>
              </a:lnSpc>
              <a:spcAft>
                <a:spcPts val="800"/>
              </a:spcAft>
              <a:buFont typeface="Arial" panose="020B0604020202020204" pitchFamily="34" charset="0"/>
              <a:buChar char="●"/>
            </a:pPr>
            <a:r>
              <a:rPr lang="en-US" sz="1200" dirty="0">
                <a:solidFill>
                  <a:srgbClr val="000000"/>
                </a:solidFill>
                <a:effectLst/>
                <a:latin typeface="Arial" panose="020B0604020202020204" pitchFamily="34" charset="0"/>
                <a:ea typeface="Arial" panose="020B0604020202020204" pitchFamily="34" charset="0"/>
                <a:cs typeface="Noto Sans Symbols"/>
              </a:rPr>
              <a:t>W3 Many pupils demonstrate independence, resilience and independent learning</a:t>
            </a:r>
            <a:endParaRPr lang="en-GB" sz="1400" dirty="0">
              <a:latin typeface="Noto Sans Symbols"/>
              <a:ea typeface="Arial" panose="020B0604020202020204" pitchFamily="34" charset="0"/>
              <a:cs typeface="Noto Sans Symbols"/>
            </a:endParaRPr>
          </a:p>
          <a:p>
            <a:pPr marL="342900" lvl="0" indent="-342900">
              <a:lnSpc>
                <a:spcPct val="107000"/>
              </a:lnSpc>
              <a:spcAft>
                <a:spcPts val="800"/>
              </a:spcAft>
              <a:buFont typeface="Arial" panose="020B0604020202020204" pitchFamily="34" charset="0"/>
              <a:buChar char="●"/>
            </a:pPr>
            <a:r>
              <a:rPr lang="en-US" sz="1200" dirty="0">
                <a:solidFill>
                  <a:srgbClr val="000000"/>
                </a:solidFill>
                <a:effectLst/>
                <a:latin typeface="Arial" panose="020B0604020202020204" pitchFamily="34" charset="0"/>
                <a:ea typeface="Arial" panose="020B0604020202020204" pitchFamily="34" charset="0"/>
              </a:rPr>
              <a:t>W4 All are treated fairly and with respect at school</a:t>
            </a:r>
            <a:endParaRPr lang="en-GB" sz="1200" dirty="0"/>
          </a:p>
        </p:txBody>
      </p:sp>
      <p:sp>
        <p:nvSpPr>
          <p:cNvPr id="8" name="TextBox 7">
            <a:extLst>
              <a:ext uri="{FF2B5EF4-FFF2-40B4-BE49-F238E27FC236}">
                <a16:creationId xmlns:a16="http://schemas.microsoft.com/office/drawing/2014/main" id="{F93BDF05-0530-4EA0-B9FB-F3F7CADD5AAD}"/>
              </a:ext>
            </a:extLst>
          </p:cNvPr>
          <p:cNvSpPr txBox="1"/>
          <p:nvPr/>
        </p:nvSpPr>
        <p:spPr>
          <a:xfrm>
            <a:off x="1447724" y="4932281"/>
            <a:ext cx="9678837" cy="1670907"/>
          </a:xfrm>
          <a:prstGeom prst="rect">
            <a:avLst/>
          </a:prstGeom>
          <a:noFill/>
        </p:spPr>
        <p:txBody>
          <a:bodyPr wrap="square" rtlCol="0">
            <a:spAutoFit/>
          </a:bodyPr>
          <a:lstStyle/>
          <a:p>
            <a:pPr marL="342900" lvl="0" indent="-342900">
              <a:lnSpc>
                <a:spcPct val="107000"/>
              </a:lnSpc>
              <a:spcAft>
                <a:spcPts val="0"/>
              </a:spcAft>
              <a:buFont typeface="Arial" panose="020B0604020202020204" pitchFamily="34" charset="0"/>
              <a:buChar char="●"/>
            </a:pPr>
            <a:r>
              <a:rPr lang="en-US" sz="1200" dirty="0">
                <a:solidFill>
                  <a:srgbClr val="000000"/>
                </a:solidFill>
                <a:latin typeface="Arial" panose="020B0604020202020204" pitchFamily="34" charset="0"/>
                <a:ea typeface="Arial" panose="020B0604020202020204" pitchFamily="34" charset="0"/>
                <a:cs typeface="Noto Sans Symbols"/>
              </a:rPr>
              <a:t>LM1 Nearly all pupils are engaged, have their voice heard and contribute to a co-constructive curriculum which raises standards in learning independently and teaching</a:t>
            </a:r>
            <a:endParaRPr lang="en-GB" sz="1200" dirty="0">
              <a:latin typeface="Noto Sans Symbols"/>
              <a:ea typeface="Noto Sans Symbols"/>
              <a:cs typeface="Noto Sans Symbols"/>
            </a:endParaRPr>
          </a:p>
          <a:p>
            <a:pPr marL="342900" lvl="0" indent="-342900">
              <a:lnSpc>
                <a:spcPct val="107000"/>
              </a:lnSpc>
              <a:spcAft>
                <a:spcPts val="800"/>
              </a:spcAft>
              <a:buFont typeface="Arial" panose="020B0604020202020204" pitchFamily="34" charset="0"/>
              <a:buChar char="●"/>
            </a:pPr>
            <a:r>
              <a:rPr lang="en-US" sz="1200" dirty="0">
                <a:solidFill>
                  <a:srgbClr val="000000"/>
                </a:solidFill>
                <a:latin typeface="Arial" panose="020B0604020202020204" pitchFamily="34" charset="0"/>
                <a:ea typeface="Arial" panose="020B0604020202020204" pitchFamily="34" charset="0"/>
                <a:cs typeface="Noto Sans Symbols"/>
              </a:rPr>
              <a:t>LM2 The</a:t>
            </a:r>
            <a:r>
              <a:rPr lang="en-US" sz="1200" dirty="0">
                <a:latin typeface="Arial" panose="020B0604020202020204" pitchFamily="34" charset="0"/>
                <a:ea typeface="Arial" panose="020B0604020202020204" pitchFamily="34" charset="0"/>
                <a:cs typeface="Noto Sans Symbols"/>
              </a:rPr>
              <a:t> Curriculum for funded non-maintained nursery setting’ in the Nursery teaching, learning and assessment is embedded in the Nursery setting</a:t>
            </a:r>
            <a:r>
              <a:rPr lang="en-US" sz="1200" dirty="0">
                <a:solidFill>
                  <a:srgbClr val="000000"/>
                </a:solidFill>
                <a:latin typeface="Arial" panose="020B0604020202020204" pitchFamily="34" charset="0"/>
                <a:ea typeface="Arial" panose="020B0604020202020204" pitchFamily="34" charset="0"/>
                <a:cs typeface="Noto Sans Symbols"/>
              </a:rPr>
              <a:t> </a:t>
            </a:r>
            <a:endParaRPr lang="en-GB" sz="1200" dirty="0">
              <a:latin typeface="Noto Sans Symbols"/>
              <a:ea typeface="Noto Sans Symbols"/>
              <a:cs typeface="Noto Sans Symbols"/>
            </a:endParaRPr>
          </a:p>
          <a:p>
            <a:pPr marL="342900" lvl="0" indent="-342900">
              <a:lnSpc>
                <a:spcPct val="107000"/>
              </a:lnSpc>
              <a:spcAft>
                <a:spcPts val="800"/>
              </a:spcAft>
              <a:buFont typeface="Arial" panose="020B0604020202020204" pitchFamily="34" charset="0"/>
              <a:buChar char="●"/>
            </a:pPr>
            <a:r>
              <a:rPr lang="en-US" sz="1200" dirty="0">
                <a:solidFill>
                  <a:srgbClr val="000000"/>
                </a:solidFill>
                <a:latin typeface="Arial" panose="020B0604020202020204" pitchFamily="34" charset="0"/>
                <a:ea typeface="Arial" panose="020B0604020202020204" pitchFamily="34" charset="0"/>
                <a:cs typeface="Noto Sans Symbols"/>
              </a:rPr>
              <a:t>LM3 Nearly all Governors are equipped and skilled to govern and support the school to respond to the challenges of a falling birth rate in our area</a:t>
            </a:r>
            <a:endParaRPr lang="en-GB" sz="1200" dirty="0">
              <a:latin typeface="Noto Sans Symbols"/>
              <a:ea typeface="Noto Sans Symbols"/>
              <a:cs typeface="Noto Sans Symbols"/>
            </a:endParaRPr>
          </a:p>
          <a:p>
            <a:pPr marL="342900" lvl="0" indent="-342900">
              <a:lnSpc>
                <a:spcPct val="107000"/>
              </a:lnSpc>
              <a:spcAft>
                <a:spcPts val="800"/>
              </a:spcAft>
              <a:buFont typeface="Arial" panose="020B0604020202020204" pitchFamily="34" charset="0"/>
              <a:buChar char="●"/>
            </a:pPr>
            <a:r>
              <a:rPr lang="en-US" sz="1200" dirty="0">
                <a:solidFill>
                  <a:srgbClr val="000000"/>
                </a:solidFill>
                <a:latin typeface="Arial" panose="020B0604020202020204" pitchFamily="34" charset="0"/>
                <a:ea typeface="Arial" panose="020B0604020202020204" pitchFamily="34" charset="0"/>
                <a:cs typeface="Noto Sans Symbols"/>
              </a:rPr>
              <a:t>LM4</a:t>
            </a:r>
            <a:r>
              <a:rPr lang="en-US" sz="1200" b="1" dirty="0">
                <a:solidFill>
                  <a:srgbClr val="000000"/>
                </a:solidFill>
                <a:latin typeface="Arial" panose="020B0604020202020204" pitchFamily="34" charset="0"/>
                <a:ea typeface="Arial" panose="020B0604020202020204" pitchFamily="34" charset="0"/>
                <a:cs typeface="Noto Sans Symbols"/>
              </a:rPr>
              <a:t> </a:t>
            </a:r>
            <a:r>
              <a:rPr lang="en-US" sz="1200" dirty="0">
                <a:solidFill>
                  <a:srgbClr val="000000"/>
                </a:solidFill>
                <a:latin typeface="Arial" panose="020B0604020202020204" pitchFamily="34" charset="0"/>
                <a:ea typeface="Arial" panose="020B0604020202020204" pitchFamily="34" charset="0"/>
                <a:cs typeface="Noto Sans Symbols"/>
              </a:rPr>
              <a:t>All members of staff are involved in an effective and embedded self-evaluation process</a:t>
            </a:r>
            <a:endParaRPr lang="en-GB" sz="1200" dirty="0">
              <a:latin typeface="Noto Sans Symbols"/>
              <a:ea typeface="Noto Sans Symbols"/>
              <a:cs typeface="Noto Sans Symbols"/>
            </a:endParaRPr>
          </a:p>
        </p:txBody>
      </p:sp>
    </p:spTree>
    <p:extLst>
      <p:ext uri="{BB962C8B-B14F-4D97-AF65-F5344CB8AC3E}">
        <p14:creationId xmlns:p14="http://schemas.microsoft.com/office/powerpoint/2010/main" val="906579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24743" y="392154"/>
            <a:ext cx="9581804" cy="950457"/>
          </a:xfrm>
        </p:spPr>
        <p:txBody>
          <a:bodyPr>
            <a:normAutofit fontScale="90000"/>
          </a:bodyPr>
          <a:lstStyle/>
          <a:p>
            <a:r>
              <a:rPr lang="en-GB" sz="3600" b="1" dirty="0">
                <a:solidFill>
                  <a:srgbClr val="0070C0"/>
                </a:solidFill>
                <a:latin typeface="Arial" panose="020B0604020202020204" pitchFamily="34" charset="0"/>
                <a:cs typeface="Arial" panose="020B0604020202020204" pitchFamily="34" charset="0"/>
              </a:rPr>
              <a:t>Ysgol Gynradd Cogan Primary School</a:t>
            </a:r>
            <a:br>
              <a:rPr lang="en-GB" sz="3600" b="1" dirty="0">
                <a:solidFill>
                  <a:srgbClr val="0070C0"/>
                </a:solidFill>
                <a:latin typeface="Arial" panose="020B0604020202020204" pitchFamily="34" charset="0"/>
                <a:cs typeface="Arial" panose="020B0604020202020204" pitchFamily="34" charset="0"/>
              </a:rPr>
            </a:br>
            <a:r>
              <a:rPr lang="en-GB" sz="3600" b="1" dirty="0">
                <a:solidFill>
                  <a:srgbClr val="0070C0"/>
                </a:solidFill>
                <a:latin typeface="Arial" panose="020B0604020202020204" pitchFamily="34" charset="0"/>
                <a:cs typeface="Arial" panose="020B0604020202020204" pitchFamily="34" charset="0"/>
              </a:rPr>
              <a:t>2024-2027</a:t>
            </a:r>
            <a:br>
              <a:rPr lang="en-GB" sz="3600" b="1" dirty="0">
                <a:solidFill>
                  <a:srgbClr val="0070C0"/>
                </a:solidFill>
                <a:latin typeface="Arial" panose="020B0604020202020204" pitchFamily="34" charset="0"/>
                <a:cs typeface="Arial" panose="020B0604020202020204" pitchFamily="34" charset="0"/>
              </a:rPr>
            </a:br>
            <a:r>
              <a:rPr lang="en-GB" sz="2200" b="1" dirty="0">
                <a:solidFill>
                  <a:srgbClr val="0070C0"/>
                </a:solidFill>
                <a:latin typeface="Arial" panose="020B0604020202020204" pitchFamily="34" charset="0"/>
                <a:cs typeface="Arial" panose="020B0604020202020204" pitchFamily="34" charset="0"/>
              </a:rPr>
              <a:t>Encourage Effort : Celebrate Success</a:t>
            </a:r>
          </a:p>
        </p:txBody>
      </p:sp>
      <p:sp>
        <p:nvSpPr>
          <p:cNvPr id="6" name="Rectangle 5"/>
          <p:cNvSpPr/>
          <p:nvPr/>
        </p:nvSpPr>
        <p:spPr>
          <a:xfrm>
            <a:off x="323797" y="1553374"/>
            <a:ext cx="8080370" cy="355803"/>
          </a:xfrm>
          <a:prstGeom prst="rect">
            <a:avLst/>
          </a:prstGeom>
        </p:spPr>
        <p:txBody>
          <a:bodyPr wrap="square">
            <a:spAutoFit/>
          </a:bodyPr>
          <a:lstStyle/>
          <a:p>
            <a:pPr algn="ctr">
              <a:lnSpc>
                <a:spcPct val="107000"/>
              </a:lnSpc>
              <a:spcAft>
                <a:spcPts val="800"/>
              </a:spcAft>
              <a:tabLst>
                <a:tab pos="4000500" algn="l"/>
              </a:tabLst>
            </a:pPr>
            <a:r>
              <a:rPr lang="en-US" sz="1600" b="1" dirty="0">
                <a:solidFill>
                  <a:srgbClr val="0070C0"/>
                </a:solidFill>
                <a:latin typeface="Arial" panose="020B0604020202020204" pitchFamily="34" charset="0"/>
                <a:ea typeface="Arial" panose="020B0604020202020204" pitchFamily="34" charset="0"/>
              </a:rPr>
              <a:t>Three-Year Priorities 2024 – 2027 –Areas for Development</a:t>
            </a:r>
            <a:endParaRPr lang="en-GB" sz="1600" dirty="0">
              <a:solidFill>
                <a:srgbClr val="0070C0"/>
              </a:solidFill>
              <a:effectLst/>
              <a:latin typeface="Times New Roman" panose="02020603050405020304" pitchFamily="18" charset="0"/>
              <a:ea typeface="Times New Roman" panose="02020603050405020304" pitchFamily="18"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2243" y="0"/>
            <a:ext cx="1419757" cy="1329839"/>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4000926249"/>
              </p:ext>
            </p:extLst>
          </p:nvPr>
        </p:nvGraphicFramePr>
        <p:xfrm>
          <a:off x="556954" y="1934813"/>
          <a:ext cx="11064239" cy="4175041"/>
        </p:xfrm>
        <a:graphic>
          <a:graphicData uri="http://schemas.openxmlformats.org/drawingml/2006/table">
            <a:tbl>
              <a:tblPr bandRow="1"/>
              <a:tblGrid>
                <a:gridCol w="3461619">
                  <a:extLst>
                    <a:ext uri="{9D8B030D-6E8A-4147-A177-3AD203B41FA5}">
                      <a16:colId xmlns:a16="http://schemas.microsoft.com/office/drawing/2014/main" val="1029556596"/>
                    </a:ext>
                  </a:extLst>
                </a:gridCol>
                <a:gridCol w="3872124">
                  <a:extLst>
                    <a:ext uri="{9D8B030D-6E8A-4147-A177-3AD203B41FA5}">
                      <a16:colId xmlns:a16="http://schemas.microsoft.com/office/drawing/2014/main" val="487780398"/>
                    </a:ext>
                  </a:extLst>
                </a:gridCol>
                <a:gridCol w="3730496">
                  <a:extLst>
                    <a:ext uri="{9D8B030D-6E8A-4147-A177-3AD203B41FA5}">
                      <a16:colId xmlns:a16="http://schemas.microsoft.com/office/drawing/2014/main" val="3769167233"/>
                    </a:ext>
                  </a:extLst>
                </a:gridCol>
              </a:tblGrid>
              <a:tr h="184742">
                <a:tc gridSpan="3">
                  <a:txBody>
                    <a:bodyPr/>
                    <a:lstStyle/>
                    <a:p>
                      <a:pPr algn="ctr">
                        <a:spcAft>
                          <a:spcPts val="0"/>
                        </a:spcAft>
                        <a:tabLst>
                          <a:tab pos="4000500" algn="l"/>
                        </a:tabLst>
                      </a:pPr>
                      <a:r>
                        <a:rPr lang="en-US" sz="1200" b="1">
                          <a:solidFill>
                            <a:srgbClr val="000000"/>
                          </a:solidFill>
                          <a:effectLst/>
                          <a:latin typeface="Arial" panose="020B0604020202020204" pitchFamily="34" charset="0"/>
                          <a:ea typeface="Arial" panose="020B0604020202020204" pitchFamily="34" charset="0"/>
                        </a:rPr>
                        <a:t>2024-25</a:t>
                      </a:r>
                      <a:endParaRPr lang="en-GB"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rgbClr val="DEEBF6"/>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869637749"/>
                  </a:ext>
                </a:extLst>
              </a:tr>
              <a:tr h="369484">
                <a:tc>
                  <a:txBody>
                    <a:bodyPr/>
                    <a:lstStyle/>
                    <a:p>
                      <a:pPr algn="ctr">
                        <a:spcAft>
                          <a:spcPts val="0"/>
                        </a:spcAft>
                        <a:tabLst>
                          <a:tab pos="4000500" algn="l"/>
                        </a:tabLst>
                      </a:pPr>
                      <a:r>
                        <a:rPr lang="en-US" sz="1200" b="1" dirty="0">
                          <a:solidFill>
                            <a:srgbClr val="000000"/>
                          </a:solidFill>
                          <a:effectLst/>
                          <a:latin typeface="Arial" panose="020B0604020202020204" pitchFamily="34" charset="0"/>
                          <a:ea typeface="Arial" panose="020B0604020202020204" pitchFamily="34" charset="0"/>
                        </a:rPr>
                        <a:t>1 – Teaching and Learning</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rgbClr val="DEEBF6"/>
                    </a:solidFill>
                  </a:tcPr>
                </a:tc>
                <a:tc>
                  <a:txBody>
                    <a:bodyPr/>
                    <a:lstStyle/>
                    <a:p>
                      <a:pPr algn="ctr">
                        <a:spcAft>
                          <a:spcPts val="0"/>
                        </a:spcAft>
                        <a:tabLst>
                          <a:tab pos="4000500" algn="l"/>
                        </a:tabLst>
                      </a:pPr>
                      <a:r>
                        <a:rPr lang="en-US" sz="1200" b="1">
                          <a:solidFill>
                            <a:srgbClr val="000000"/>
                          </a:solidFill>
                          <a:effectLst/>
                          <a:latin typeface="Arial" panose="020B0604020202020204" pitchFamily="34" charset="0"/>
                          <a:ea typeface="Arial" panose="020B0604020202020204" pitchFamily="34" charset="0"/>
                        </a:rPr>
                        <a:t>2 – Wellbeing care, support and guidance</a:t>
                      </a:r>
                      <a:endParaRPr lang="en-GB" sz="1200">
                        <a:effectLst/>
                        <a:latin typeface="Times New Roman" panose="02020603050405020304" pitchFamily="18" charset="0"/>
                        <a:ea typeface="Times New Roman" panose="02020603050405020304" pitchFamily="18" charset="0"/>
                      </a:endParaRPr>
                    </a:p>
                    <a:p>
                      <a:pPr>
                        <a:spcAft>
                          <a:spcPts val="0"/>
                        </a:spcAft>
                      </a:pPr>
                      <a:r>
                        <a:rPr lang="en-US" sz="1200">
                          <a:solidFill>
                            <a:srgbClr val="000000"/>
                          </a:solidFill>
                          <a:effectLst/>
                          <a:latin typeface="Arial" panose="020B0604020202020204" pitchFamily="34" charset="0"/>
                          <a:ea typeface="Arial" panose="020B0604020202020204" pitchFamily="34" charset="0"/>
                        </a:rPr>
                        <a:t> </a:t>
                      </a:r>
                      <a:endParaRPr lang="en-GB"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rgbClr val="DEEAF6"/>
                    </a:solidFill>
                  </a:tcPr>
                </a:tc>
                <a:tc>
                  <a:txBody>
                    <a:bodyPr/>
                    <a:lstStyle/>
                    <a:p>
                      <a:pPr algn="ctr">
                        <a:spcAft>
                          <a:spcPts val="0"/>
                        </a:spcAft>
                        <a:tabLst>
                          <a:tab pos="4000500" algn="l"/>
                        </a:tabLst>
                      </a:pPr>
                      <a:r>
                        <a:rPr lang="en-US" sz="1200" b="1">
                          <a:solidFill>
                            <a:srgbClr val="000000"/>
                          </a:solidFill>
                          <a:effectLst/>
                          <a:latin typeface="Arial" panose="020B0604020202020204" pitchFamily="34" charset="0"/>
                          <a:ea typeface="Arial" panose="020B0604020202020204" pitchFamily="34" charset="0"/>
                        </a:rPr>
                        <a:t>3- Leadership and management</a:t>
                      </a:r>
                      <a:endParaRPr lang="en-GB" sz="1200">
                        <a:effectLst/>
                        <a:latin typeface="Times New Roman" panose="02020603050405020304" pitchFamily="18" charset="0"/>
                        <a:ea typeface="Times New Roman" panose="02020603050405020304" pitchFamily="18" charset="0"/>
                      </a:endParaRPr>
                    </a:p>
                    <a:p>
                      <a:pPr>
                        <a:spcAft>
                          <a:spcPts val="0"/>
                        </a:spcAft>
                      </a:pPr>
                      <a:r>
                        <a:rPr lang="en-US" sz="1200" b="1">
                          <a:solidFill>
                            <a:srgbClr val="000000"/>
                          </a:solidFill>
                          <a:effectLst/>
                          <a:latin typeface="Arial" panose="020B0604020202020204" pitchFamily="34" charset="0"/>
                          <a:ea typeface="Arial" panose="020B0604020202020204" pitchFamily="34" charset="0"/>
                        </a:rPr>
                        <a:t> </a:t>
                      </a:r>
                      <a:endParaRPr lang="en-GB"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rgbClr val="DEEAF6"/>
                    </a:solidFill>
                  </a:tcPr>
                </a:tc>
                <a:extLst>
                  <a:ext uri="{0D108BD9-81ED-4DB2-BD59-A6C34878D82A}">
                    <a16:rowId xmlns:a16="http://schemas.microsoft.com/office/drawing/2014/main" val="1233173727"/>
                  </a:ext>
                </a:extLst>
              </a:tr>
              <a:tr h="3620815">
                <a:tc>
                  <a:txBody>
                    <a:bodyPr/>
                    <a:lstStyle/>
                    <a:p>
                      <a:pPr>
                        <a:lnSpc>
                          <a:spcPct val="107000"/>
                        </a:lnSpc>
                        <a:spcAft>
                          <a:spcPts val="800"/>
                        </a:spcAft>
                        <a:tabLst>
                          <a:tab pos="4000500" algn="l"/>
                        </a:tabLst>
                      </a:pPr>
                      <a:r>
                        <a:rPr lang="en-US" sz="1200" dirty="0">
                          <a:solidFill>
                            <a:srgbClr val="000000"/>
                          </a:solidFill>
                          <a:effectLst/>
                          <a:highlight>
                            <a:srgbClr val="00FFFF"/>
                          </a:highlight>
                          <a:latin typeface="Arial" panose="020B0604020202020204" pitchFamily="34" charset="0"/>
                          <a:ea typeface="Arial" panose="020B0604020202020204" pitchFamily="34" charset="0"/>
                        </a:rPr>
                        <a:t>Welsh </a:t>
                      </a:r>
                      <a:r>
                        <a:rPr lang="en-US" sz="1200" dirty="0" err="1">
                          <a:solidFill>
                            <a:srgbClr val="000000"/>
                          </a:solidFill>
                          <a:effectLst/>
                          <a:highlight>
                            <a:srgbClr val="00FFFF"/>
                          </a:highlight>
                          <a:latin typeface="Arial" panose="020B0604020202020204" pitchFamily="34" charset="0"/>
                          <a:ea typeface="Arial" panose="020B0604020202020204" pitchFamily="34" charset="0"/>
                        </a:rPr>
                        <a:t>Oracy</a:t>
                      </a:r>
                      <a:r>
                        <a:rPr lang="en-US" sz="1200" dirty="0">
                          <a:solidFill>
                            <a:srgbClr val="000000"/>
                          </a:solidFill>
                          <a:effectLst/>
                          <a:highlight>
                            <a:srgbClr val="00FFFF"/>
                          </a:highlight>
                          <a:latin typeface="Arial" panose="020B0604020202020204" pitchFamily="34" charset="0"/>
                          <a:ea typeface="Arial" panose="020B0604020202020204" pitchFamily="34" charset="0"/>
                        </a:rPr>
                        <a:t> KS2/Writing</a:t>
                      </a:r>
                      <a:endParaRPr lang="en-GB" sz="1200" dirty="0">
                        <a:effectLst/>
                        <a:latin typeface="Times New Roman" panose="02020603050405020304" pitchFamily="18" charset="0"/>
                        <a:ea typeface="Times New Roman" panose="02020603050405020304" pitchFamily="18" charset="0"/>
                      </a:endParaRPr>
                    </a:p>
                    <a:p>
                      <a:pPr>
                        <a:spcAft>
                          <a:spcPts val="0"/>
                        </a:spcAft>
                        <a:tabLst>
                          <a:tab pos="4000500" algn="l"/>
                        </a:tabLst>
                      </a:pPr>
                      <a:r>
                        <a:rPr lang="en-US" sz="1200" dirty="0">
                          <a:solidFill>
                            <a:srgbClr val="000000"/>
                          </a:solidFill>
                          <a:effectLst/>
                          <a:latin typeface="Arial" panose="020B0604020202020204" pitchFamily="34" charset="0"/>
                          <a:ea typeface="Arial" panose="020B0604020202020204" pitchFamily="34" charset="0"/>
                        </a:rPr>
                        <a:t>Improving pupils’ progression by ensuring their learning is supported by a range of knowledge, skills and experience. Reducing the impact of poverty on learners’ progression and attainment.</a:t>
                      </a:r>
                      <a:endParaRPr lang="en-GB" sz="1200" dirty="0">
                        <a:effectLst/>
                        <a:latin typeface="Times New Roman" panose="02020603050405020304" pitchFamily="18" charset="0"/>
                        <a:ea typeface="Times New Roman" panose="02020603050405020304" pitchFamily="18" charset="0"/>
                      </a:endParaRPr>
                    </a:p>
                    <a:p>
                      <a:pPr>
                        <a:spcAft>
                          <a:spcPts val="0"/>
                        </a:spcAft>
                        <a:tabLst>
                          <a:tab pos="4000500" algn="l"/>
                        </a:tabLst>
                      </a:pPr>
                      <a:r>
                        <a:rPr lang="en-US" sz="1200" dirty="0">
                          <a:solidFill>
                            <a:srgbClr val="000000"/>
                          </a:solidFill>
                          <a:effectLst/>
                          <a:latin typeface="Arial" panose="020B0604020202020204" pitchFamily="34" charset="0"/>
                          <a:ea typeface="Arial" panose="020B0604020202020204" pitchFamily="34" charset="0"/>
                        </a:rPr>
                        <a:t>Silver award </a:t>
                      </a:r>
                      <a:r>
                        <a:rPr lang="en-US" sz="1200" dirty="0" err="1">
                          <a:solidFill>
                            <a:srgbClr val="000000"/>
                          </a:solidFill>
                          <a:effectLst/>
                          <a:latin typeface="Arial" panose="020B0604020202020204" pitchFamily="34" charset="0"/>
                          <a:ea typeface="Arial" panose="020B0604020202020204" pitchFamily="34" charset="0"/>
                        </a:rPr>
                        <a:t>Cymraeg</a:t>
                      </a:r>
                      <a:r>
                        <a:rPr lang="en-US" sz="1200" dirty="0">
                          <a:solidFill>
                            <a:srgbClr val="000000"/>
                          </a:solidFill>
                          <a:effectLst/>
                          <a:latin typeface="Arial" panose="020B0604020202020204" pitchFamily="34" charset="0"/>
                          <a:ea typeface="Arial" panose="020B0604020202020204" pitchFamily="34" charset="0"/>
                        </a:rPr>
                        <a:t> Campus</a:t>
                      </a:r>
                      <a:endParaRPr lang="en-GB" sz="1200" dirty="0">
                        <a:effectLst/>
                        <a:latin typeface="Times New Roman" panose="02020603050405020304" pitchFamily="18" charset="0"/>
                        <a:ea typeface="Times New Roman" panose="02020603050405020304" pitchFamily="18" charset="0"/>
                      </a:endParaRPr>
                    </a:p>
                    <a:p>
                      <a:pPr>
                        <a:lnSpc>
                          <a:spcPct val="107000"/>
                        </a:lnSpc>
                        <a:spcAft>
                          <a:spcPts val="0"/>
                        </a:spcAft>
                        <a:tabLst>
                          <a:tab pos="4000500" algn="l"/>
                        </a:tabLst>
                      </a:pPr>
                      <a:r>
                        <a:rPr lang="en-US" sz="1200" dirty="0">
                          <a:solidFill>
                            <a:srgbClr val="000000"/>
                          </a:solidFill>
                          <a:effectLst/>
                          <a:highlight>
                            <a:srgbClr val="00FFFF"/>
                          </a:highlight>
                          <a:latin typeface="Arial" panose="020B0604020202020204" pitchFamily="34" charset="0"/>
                          <a:ea typeface="Arial" panose="020B0604020202020204" pitchFamily="34" charset="0"/>
                        </a:rPr>
                        <a:t>Pupils ability to influence and lead their own learning</a:t>
                      </a:r>
                      <a:r>
                        <a:rPr lang="en-US" sz="1200" dirty="0">
                          <a:solidFill>
                            <a:srgbClr val="000000"/>
                          </a:solidFill>
                          <a:effectLst/>
                          <a:latin typeface="Arial" panose="020B0604020202020204" pitchFamily="34" charset="0"/>
                          <a:ea typeface="Arial" panose="020B0604020202020204" pitchFamily="34" charset="0"/>
                        </a:rPr>
                        <a:t> </a:t>
                      </a:r>
                      <a:endParaRPr lang="en-GB" sz="1200" dirty="0">
                        <a:effectLst/>
                        <a:latin typeface="Times New Roman" panose="02020603050405020304" pitchFamily="18" charset="0"/>
                        <a:ea typeface="Times New Roman" panose="02020603050405020304" pitchFamily="18" charset="0"/>
                      </a:endParaRPr>
                    </a:p>
                    <a:p>
                      <a:pPr>
                        <a:spcAft>
                          <a:spcPts val="0"/>
                        </a:spcAft>
                        <a:tabLst>
                          <a:tab pos="1529080" algn="l"/>
                        </a:tabLst>
                      </a:pPr>
                      <a:r>
                        <a:rPr lang="en-US" sz="1200" dirty="0">
                          <a:effectLst/>
                          <a:latin typeface="Arial" panose="020B0604020202020204" pitchFamily="34" charset="0"/>
                          <a:ea typeface="Arial" panose="020B0604020202020204" pitchFamily="34" charset="0"/>
                        </a:rPr>
                        <a:t>Develop a deeper level of understanding of </a:t>
                      </a:r>
                      <a:r>
                        <a:rPr lang="en-US" sz="1200" dirty="0" err="1">
                          <a:effectLst/>
                          <a:latin typeface="Arial" panose="020B0604020202020204" pitchFamily="34" charset="0"/>
                          <a:ea typeface="Arial" panose="020B0604020202020204" pitchFamily="34" charset="0"/>
                        </a:rPr>
                        <a:t>maths</a:t>
                      </a:r>
                      <a:r>
                        <a:rPr lang="en-US" sz="1200" dirty="0">
                          <a:effectLst/>
                          <a:latin typeface="Arial" panose="020B0604020202020204" pitchFamily="34" charset="0"/>
                          <a:ea typeface="Arial" panose="020B0604020202020204" pitchFamily="34" charset="0"/>
                        </a:rPr>
                        <a:t> concepts, especially Number, terminology and application</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GB" sz="1200" dirty="0">
                          <a:effectLst/>
                          <a:latin typeface="Arial" panose="020B0604020202020204" pitchFamily="34" charset="0"/>
                          <a:ea typeface="Arial" panose="020B0604020202020204" pitchFamily="34" charset="0"/>
                        </a:rPr>
                        <a:t>Using Penarth Cluster framework of non-negotiable skills, knowledge and learning experiences. Ensuring High Quality Teaching. </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kern="1200" dirty="0">
                          <a:solidFill>
                            <a:srgbClr val="000000"/>
                          </a:solidFill>
                          <a:effectLst/>
                          <a:latin typeface="Arial" panose="020B0604020202020204" pitchFamily="34" charset="0"/>
                          <a:ea typeface="Arial" panose="020B0604020202020204" pitchFamily="34" charset="0"/>
                          <a:cs typeface="+mn-cs"/>
                        </a:rPr>
                        <a:t>Developing Learner independence- learner asset cards</a:t>
                      </a:r>
                      <a:endParaRPr lang="en-GB" sz="1200" dirty="0">
                        <a:effectLst/>
                        <a:latin typeface="Times New Roman" panose="02020603050405020304" pitchFamily="18" charset="0"/>
                        <a:ea typeface="Times New Roman" panose="02020603050405020304" pitchFamily="18" charset="0"/>
                      </a:endParaRPr>
                    </a:p>
                    <a:p>
                      <a:pPr>
                        <a:spcAft>
                          <a:spcPts val="0"/>
                        </a:spcAft>
                        <a:tabLst>
                          <a:tab pos="4000500" algn="l"/>
                        </a:tabLst>
                      </a:pPr>
                      <a:r>
                        <a:rPr lang="en-US" sz="1000" dirty="0">
                          <a:solidFill>
                            <a:srgbClr val="000000"/>
                          </a:solidFill>
                          <a:effectLst/>
                          <a:latin typeface="Arial" panose="020B0604020202020204" pitchFamily="34" charset="0"/>
                          <a:ea typeface="Arial" panose="020B0604020202020204" pitchFamily="34" charset="0"/>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chemeClr val="bg2">
                        <a:lumMod val="75000"/>
                      </a:schemeClr>
                    </a:solidFill>
                  </a:tcPr>
                </a:tc>
                <a:tc>
                  <a:txBody>
                    <a:bodyPr/>
                    <a:lstStyle/>
                    <a:p>
                      <a:pPr>
                        <a:spcAft>
                          <a:spcPts val="0"/>
                        </a:spcAft>
                      </a:pPr>
                      <a:r>
                        <a:rPr lang="en-US" sz="1200" dirty="0">
                          <a:effectLst/>
                          <a:latin typeface="Arial" panose="020B0604020202020204" pitchFamily="34" charset="0"/>
                          <a:ea typeface="Arial" panose="020B0604020202020204" pitchFamily="34" charset="0"/>
                        </a:rPr>
                        <a:t>Continue to develop wellbeing strategies across the school – Whole School Approach to Emotional and Mental well-being</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RVE development and updated assemblies</a:t>
                      </a:r>
                      <a:endParaRPr lang="en-GB" sz="1200" dirty="0">
                        <a:effectLst/>
                        <a:latin typeface="Times New Roman" panose="02020603050405020304" pitchFamily="18" charset="0"/>
                        <a:ea typeface="Times New Roman" panose="02020603050405020304" pitchFamily="18" charset="0"/>
                      </a:endParaRPr>
                    </a:p>
                    <a:p>
                      <a:pPr>
                        <a:lnSpc>
                          <a:spcPct val="107000"/>
                        </a:lnSpc>
                        <a:spcAft>
                          <a:spcPts val="0"/>
                        </a:spcAft>
                        <a:tabLst>
                          <a:tab pos="4000500" algn="l"/>
                        </a:tabLst>
                      </a:pPr>
                      <a:r>
                        <a:rPr lang="en-US" sz="1200" dirty="0">
                          <a:solidFill>
                            <a:srgbClr val="000000"/>
                          </a:solidFill>
                          <a:effectLst/>
                          <a:latin typeface="Arial" panose="020B0604020202020204" pitchFamily="34" charset="0"/>
                          <a:ea typeface="Arial" panose="020B0604020202020204" pitchFamily="34" charset="0"/>
                        </a:rPr>
                        <a:t>Embed learner and teacher progress meetings</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Continue to develop the New ALNET Act- PCP/IDPs</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Mental Health First Aid trained LSAs</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ELSA trained LSAs</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Continuing to develop community focused projects </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Inclusion-Equality Human Rights compliance- Update Policy</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School Attendance</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Anti-Racism Policy and practice- cohort 3</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School of Kindness</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School of Sanctuary</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chemeClr val="bg2">
                        <a:lumMod val="75000"/>
                      </a:schemeClr>
                    </a:solidFill>
                  </a:tcPr>
                </a:tc>
                <a:tc>
                  <a:txBody>
                    <a:bodyPr/>
                    <a:lstStyle/>
                    <a:p>
                      <a:pPr>
                        <a:spcAft>
                          <a:spcPts val="0"/>
                        </a:spcAft>
                      </a:pPr>
                      <a:r>
                        <a:rPr lang="en-US" sz="1200" dirty="0">
                          <a:effectLst/>
                          <a:latin typeface="Arial" panose="020B0604020202020204" pitchFamily="34" charset="0"/>
                          <a:ea typeface="Arial" panose="020B0604020202020204" pitchFamily="34" charset="0"/>
                        </a:rPr>
                        <a:t>Managing falling birth rate/numbers in the Nursery</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Update Prospectus, Website and Policies for the extended age range in collaboration with Governors</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Governance of Primary School 3-11 years</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Continue with the Strategic Direction of new curriculum-cluster working</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Welsh in English Medium Schools</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Leading Self Evaluation and Improvement- all staff involvement</a:t>
                      </a:r>
                      <a:endParaRPr lang="en-GB"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Arial" panose="020B0604020202020204" pitchFamily="34" charset="0"/>
                          <a:ea typeface="Arial" panose="020B0604020202020204" pitchFamily="34" charset="0"/>
                        </a:rPr>
                        <a:t>Developing the role of </a:t>
                      </a:r>
                      <a:r>
                        <a:rPr lang="en-US" sz="1200" dirty="0" err="1">
                          <a:effectLst/>
                          <a:latin typeface="Arial" panose="020B0604020202020204" pitchFamily="34" charset="0"/>
                          <a:ea typeface="Arial" panose="020B0604020202020204" pitchFamily="34" charset="0"/>
                        </a:rPr>
                        <a:t>ALNco</a:t>
                      </a:r>
                      <a:r>
                        <a:rPr lang="en-US" sz="1200" dirty="0">
                          <a:effectLst/>
                          <a:latin typeface="Arial" panose="020B0604020202020204" pitchFamily="34" charset="0"/>
                          <a:ea typeface="Arial" panose="020B0604020202020204" pitchFamily="34" charset="0"/>
                        </a:rPr>
                        <a:t> and middle leaders as part of the senior management team</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3430052346"/>
                  </a:ext>
                </a:extLst>
              </a:tr>
            </a:tbl>
          </a:graphicData>
        </a:graphic>
      </p:graphicFrame>
    </p:spTree>
    <p:extLst>
      <p:ext uri="{BB962C8B-B14F-4D97-AF65-F5344CB8AC3E}">
        <p14:creationId xmlns:p14="http://schemas.microsoft.com/office/powerpoint/2010/main" val="2874561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24743" y="392154"/>
            <a:ext cx="9581804" cy="950457"/>
          </a:xfrm>
        </p:spPr>
        <p:txBody>
          <a:bodyPr>
            <a:normAutofit fontScale="90000"/>
          </a:bodyPr>
          <a:lstStyle/>
          <a:p>
            <a:r>
              <a:rPr lang="en-GB" sz="3600" b="1" dirty="0">
                <a:solidFill>
                  <a:srgbClr val="0070C0"/>
                </a:solidFill>
                <a:latin typeface="Arial" panose="020B0604020202020204" pitchFamily="34" charset="0"/>
                <a:cs typeface="Arial" panose="020B0604020202020204" pitchFamily="34" charset="0"/>
              </a:rPr>
              <a:t>Ysgol Gynradd Cogan Primary School</a:t>
            </a:r>
            <a:br>
              <a:rPr lang="en-GB" sz="3600" b="1" dirty="0">
                <a:solidFill>
                  <a:srgbClr val="0070C0"/>
                </a:solidFill>
                <a:latin typeface="Arial" panose="020B0604020202020204" pitchFamily="34" charset="0"/>
                <a:cs typeface="Arial" panose="020B0604020202020204" pitchFamily="34" charset="0"/>
              </a:rPr>
            </a:br>
            <a:r>
              <a:rPr lang="en-GB" sz="3600" b="1" dirty="0">
                <a:solidFill>
                  <a:srgbClr val="0070C0"/>
                </a:solidFill>
                <a:latin typeface="Arial" panose="020B0604020202020204" pitchFamily="34" charset="0"/>
                <a:cs typeface="Arial" panose="020B0604020202020204" pitchFamily="34" charset="0"/>
              </a:rPr>
              <a:t>2024-2027</a:t>
            </a:r>
            <a:br>
              <a:rPr lang="en-GB" sz="3600" b="1" dirty="0">
                <a:solidFill>
                  <a:srgbClr val="0070C0"/>
                </a:solidFill>
                <a:latin typeface="Arial" panose="020B0604020202020204" pitchFamily="34" charset="0"/>
                <a:cs typeface="Arial" panose="020B0604020202020204" pitchFamily="34" charset="0"/>
              </a:rPr>
            </a:br>
            <a:r>
              <a:rPr lang="en-GB" sz="2200" b="1" dirty="0">
                <a:solidFill>
                  <a:srgbClr val="0070C0"/>
                </a:solidFill>
                <a:latin typeface="Arial" panose="020B0604020202020204" pitchFamily="34" charset="0"/>
                <a:cs typeface="Arial" panose="020B0604020202020204" pitchFamily="34" charset="0"/>
              </a:rPr>
              <a:t>Encourage Effort : Celebrate Success</a:t>
            </a:r>
          </a:p>
        </p:txBody>
      </p:sp>
      <p:sp>
        <p:nvSpPr>
          <p:cNvPr id="6" name="Rectangle 5"/>
          <p:cNvSpPr/>
          <p:nvPr/>
        </p:nvSpPr>
        <p:spPr>
          <a:xfrm>
            <a:off x="70832" y="1059136"/>
            <a:ext cx="3390544" cy="337785"/>
          </a:xfrm>
          <a:prstGeom prst="rect">
            <a:avLst/>
          </a:prstGeom>
        </p:spPr>
        <p:txBody>
          <a:bodyPr wrap="none">
            <a:spAutoFit/>
          </a:bodyPr>
          <a:lstStyle/>
          <a:p>
            <a:pPr algn="ctr">
              <a:lnSpc>
                <a:spcPct val="107000"/>
              </a:lnSpc>
              <a:spcAft>
                <a:spcPts val="800"/>
              </a:spcAft>
              <a:tabLst>
                <a:tab pos="4000500" algn="l"/>
              </a:tabLst>
            </a:pPr>
            <a:r>
              <a:rPr lang="en-US" sz="1600" b="1" dirty="0">
                <a:solidFill>
                  <a:srgbClr val="0070C0"/>
                </a:solidFill>
                <a:latin typeface="Arial" panose="020B0604020202020204" pitchFamily="34" charset="0"/>
                <a:ea typeface="Arial" panose="020B0604020202020204" pitchFamily="34" charset="0"/>
              </a:rPr>
              <a:t>Three-Year Priorities 2024 – 2027</a:t>
            </a:r>
            <a:endParaRPr lang="en-GB" sz="1600" dirty="0">
              <a:solidFill>
                <a:srgbClr val="0070C0"/>
              </a:solidFill>
              <a:effectLst/>
              <a:latin typeface="Times New Roman" panose="02020603050405020304" pitchFamily="18" charset="0"/>
              <a:ea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2243" y="0"/>
            <a:ext cx="1419757" cy="1329839"/>
          </a:xfrm>
          <a:prstGeom prst="rect">
            <a:avLst/>
          </a:prstGeom>
        </p:spPr>
      </p:pic>
      <p:pic>
        <p:nvPicPr>
          <p:cNvPr id="11" name="Picture 10">
            <a:extLst>
              <a:ext uri="{FF2B5EF4-FFF2-40B4-BE49-F238E27FC236}">
                <a16:creationId xmlns:a16="http://schemas.microsoft.com/office/drawing/2014/main" id="{CA2309B3-CF12-4917-9690-E3470B89D61F}"/>
              </a:ext>
            </a:extLst>
          </p:cNvPr>
          <p:cNvPicPr>
            <a:picLocks noChangeAspect="1"/>
          </p:cNvPicPr>
          <p:nvPr/>
        </p:nvPicPr>
        <p:blipFill>
          <a:blip r:embed="rId3"/>
          <a:stretch>
            <a:fillRect/>
          </a:stretch>
        </p:blipFill>
        <p:spPr>
          <a:xfrm>
            <a:off x="592667" y="1472184"/>
            <a:ext cx="10727266" cy="5242025"/>
          </a:xfrm>
          <a:prstGeom prst="rect">
            <a:avLst/>
          </a:prstGeom>
          <a:solidFill>
            <a:schemeClr val="bg1"/>
          </a:solidFill>
        </p:spPr>
      </p:pic>
    </p:spTree>
    <p:extLst>
      <p:ext uri="{BB962C8B-B14F-4D97-AF65-F5344CB8AC3E}">
        <p14:creationId xmlns:p14="http://schemas.microsoft.com/office/powerpoint/2010/main" val="564172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24743" y="392154"/>
            <a:ext cx="9581804" cy="950457"/>
          </a:xfrm>
        </p:spPr>
        <p:txBody>
          <a:bodyPr>
            <a:normAutofit fontScale="90000"/>
          </a:bodyPr>
          <a:lstStyle/>
          <a:p>
            <a:r>
              <a:rPr lang="en-GB" sz="3600" b="1" dirty="0">
                <a:solidFill>
                  <a:srgbClr val="0070C0"/>
                </a:solidFill>
                <a:latin typeface="Arial" panose="020B0604020202020204" pitchFamily="34" charset="0"/>
                <a:cs typeface="Arial" panose="020B0604020202020204" pitchFamily="34" charset="0"/>
              </a:rPr>
              <a:t>Ysgol Gynradd Cogan Primary School</a:t>
            </a:r>
            <a:br>
              <a:rPr lang="en-GB" sz="3600" b="1" dirty="0">
                <a:solidFill>
                  <a:srgbClr val="0070C0"/>
                </a:solidFill>
                <a:latin typeface="Arial" panose="020B0604020202020204" pitchFamily="34" charset="0"/>
                <a:cs typeface="Arial" panose="020B0604020202020204" pitchFamily="34" charset="0"/>
              </a:rPr>
            </a:br>
            <a:r>
              <a:rPr lang="en-GB" sz="3600" b="1" dirty="0">
                <a:solidFill>
                  <a:srgbClr val="0070C0"/>
                </a:solidFill>
                <a:latin typeface="Arial" panose="020B0604020202020204" pitchFamily="34" charset="0"/>
                <a:cs typeface="Arial" panose="020B0604020202020204" pitchFamily="34" charset="0"/>
              </a:rPr>
              <a:t>2024-2027</a:t>
            </a:r>
            <a:br>
              <a:rPr lang="en-GB" sz="3600" b="1" dirty="0">
                <a:solidFill>
                  <a:srgbClr val="0070C0"/>
                </a:solidFill>
                <a:latin typeface="Arial" panose="020B0604020202020204" pitchFamily="34" charset="0"/>
                <a:cs typeface="Arial" panose="020B0604020202020204" pitchFamily="34" charset="0"/>
              </a:rPr>
            </a:br>
            <a:r>
              <a:rPr lang="en-GB" sz="2200" b="1" dirty="0">
                <a:solidFill>
                  <a:srgbClr val="0070C0"/>
                </a:solidFill>
                <a:latin typeface="Arial" panose="020B0604020202020204" pitchFamily="34" charset="0"/>
                <a:cs typeface="Arial" panose="020B0604020202020204" pitchFamily="34" charset="0"/>
              </a:rPr>
              <a:t>Encourage Effort : Celebrate Success</a:t>
            </a:r>
          </a:p>
        </p:txBody>
      </p:sp>
      <p:sp>
        <p:nvSpPr>
          <p:cNvPr id="6" name="Rectangle 5"/>
          <p:cNvSpPr/>
          <p:nvPr/>
        </p:nvSpPr>
        <p:spPr>
          <a:xfrm>
            <a:off x="70832" y="1059136"/>
            <a:ext cx="3390544" cy="337785"/>
          </a:xfrm>
          <a:prstGeom prst="rect">
            <a:avLst/>
          </a:prstGeom>
        </p:spPr>
        <p:txBody>
          <a:bodyPr wrap="none">
            <a:spAutoFit/>
          </a:bodyPr>
          <a:lstStyle/>
          <a:p>
            <a:pPr algn="ctr">
              <a:lnSpc>
                <a:spcPct val="107000"/>
              </a:lnSpc>
              <a:spcAft>
                <a:spcPts val="800"/>
              </a:spcAft>
              <a:tabLst>
                <a:tab pos="4000500" algn="l"/>
              </a:tabLst>
            </a:pPr>
            <a:r>
              <a:rPr lang="en-US" sz="1600" b="1" dirty="0">
                <a:solidFill>
                  <a:srgbClr val="0070C0"/>
                </a:solidFill>
                <a:latin typeface="Arial" panose="020B0604020202020204" pitchFamily="34" charset="0"/>
                <a:ea typeface="Arial" panose="020B0604020202020204" pitchFamily="34" charset="0"/>
              </a:rPr>
              <a:t>Three-Year Priorities 2024 – 2027</a:t>
            </a:r>
            <a:endParaRPr lang="en-GB" sz="1600" dirty="0">
              <a:solidFill>
                <a:srgbClr val="0070C0"/>
              </a:solidFill>
              <a:effectLst/>
              <a:latin typeface="Times New Roman" panose="02020603050405020304" pitchFamily="18" charset="0"/>
              <a:ea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2243" y="0"/>
            <a:ext cx="1419757" cy="1329839"/>
          </a:xfrm>
          <a:prstGeom prst="rect">
            <a:avLst/>
          </a:prstGeom>
        </p:spPr>
      </p:pic>
      <p:graphicFrame>
        <p:nvGraphicFramePr>
          <p:cNvPr id="4" name="Table 3">
            <a:extLst>
              <a:ext uri="{FF2B5EF4-FFF2-40B4-BE49-F238E27FC236}">
                <a16:creationId xmlns:a16="http://schemas.microsoft.com/office/drawing/2014/main" id="{09FCCF4F-0137-541D-5586-939EDE327688}"/>
              </a:ext>
            </a:extLst>
          </p:cNvPr>
          <p:cNvGraphicFramePr>
            <a:graphicFrameLocks noGrp="1"/>
          </p:cNvGraphicFramePr>
          <p:nvPr>
            <p:extLst>
              <p:ext uri="{D42A27DB-BD31-4B8C-83A1-F6EECF244321}">
                <p14:modId xmlns:p14="http://schemas.microsoft.com/office/powerpoint/2010/main" val="2999676742"/>
              </p:ext>
            </p:extLst>
          </p:nvPr>
        </p:nvGraphicFramePr>
        <p:xfrm>
          <a:off x="398352" y="1734765"/>
          <a:ext cx="10990908" cy="4566447"/>
        </p:xfrm>
        <a:graphic>
          <a:graphicData uri="http://schemas.openxmlformats.org/drawingml/2006/table">
            <a:tbl>
              <a:tblPr bandRow="1"/>
              <a:tblGrid>
                <a:gridCol w="3438676">
                  <a:extLst>
                    <a:ext uri="{9D8B030D-6E8A-4147-A177-3AD203B41FA5}">
                      <a16:colId xmlns:a16="http://schemas.microsoft.com/office/drawing/2014/main" val="3934901454"/>
                    </a:ext>
                  </a:extLst>
                </a:gridCol>
                <a:gridCol w="3846461">
                  <a:extLst>
                    <a:ext uri="{9D8B030D-6E8A-4147-A177-3AD203B41FA5}">
                      <a16:colId xmlns:a16="http://schemas.microsoft.com/office/drawing/2014/main" val="1694771481"/>
                    </a:ext>
                  </a:extLst>
                </a:gridCol>
                <a:gridCol w="3705771">
                  <a:extLst>
                    <a:ext uri="{9D8B030D-6E8A-4147-A177-3AD203B41FA5}">
                      <a16:colId xmlns:a16="http://schemas.microsoft.com/office/drawing/2014/main" val="1991549290"/>
                    </a:ext>
                  </a:extLst>
                </a:gridCol>
              </a:tblGrid>
              <a:tr h="253691">
                <a:tc gridSpan="3">
                  <a:txBody>
                    <a:bodyPr/>
                    <a:lstStyle/>
                    <a:p>
                      <a:pPr algn="ctr">
                        <a:buNone/>
                        <a:tabLst>
                          <a:tab pos="4000500" algn="l"/>
                        </a:tabLst>
                      </a:pPr>
                      <a:r>
                        <a:rPr lang="en-US" sz="1200" b="1">
                          <a:solidFill>
                            <a:srgbClr val="000000"/>
                          </a:solidFill>
                          <a:effectLst/>
                          <a:latin typeface="Arial" panose="020B0604020202020204" pitchFamily="34" charset="0"/>
                          <a:ea typeface="Arial" panose="020B0604020202020204" pitchFamily="34" charset="0"/>
                        </a:rPr>
                        <a:t>2026-27</a:t>
                      </a:r>
                      <a:endParaRPr lang="en-GB"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rgbClr val="DEEBF6"/>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22443893"/>
                  </a:ext>
                </a:extLst>
              </a:tr>
              <a:tr h="507384">
                <a:tc>
                  <a:txBody>
                    <a:bodyPr/>
                    <a:lstStyle/>
                    <a:p>
                      <a:pPr algn="ctr">
                        <a:buNone/>
                        <a:tabLst>
                          <a:tab pos="4000500" algn="l"/>
                        </a:tabLst>
                      </a:pPr>
                      <a:r>
                        <a:rPr lang="en-US" sz="1200" b="1">
                          <a:solidFill>
                            <a:srgbClr val="000000"/>
                          </a:solidFill>
                          <a:effectLst/>
                          <a:latin typeface="Arial" panose="020B0604020202020204" pitchFamily="34" charset="0"/>
                          <a:ea typeface="Arial" panose="020B0604020202020204" pitchFamily="34" charset="0"/>
                        </a:rPr>
                        <a:t>1 – Teaching and Learning</a:t>
                      </a:r>
                      <a:endParaRPr lang="en-GB"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rgbClr val="DEEBF6"/>
                    </a:solidFill>
                  </a:tcPr>
                </a:tc>
                <a:tc>
                  <a:txBody>
                    <a:bodyPr/>
                    <a:lstStyle/>
                    <a:p>
                      <a:pPr algn="ctr">
                        <a:buNone/>
                        <a:tabLst>
                          <a:tab pos="4000500" algn="l"/>
                        </a:tabLst>
                      </a:pPr>
                      <a:r>
                        <a:rPr lang="en-US" sz="1200" b="1">
                          <a:solidFill>
                            <a:srgbClr val="000000"/>
                          </a:solidFill>
                          <a:effectLst/>
                          <a:latin typeface="Arial" panose="020B0604020202020204" pitchFamily="34" charset="0"/>
                          <a:ea typeface="Arial" panose="020B0604020202020204" pitchFamily="34" charset="0"/>
                        </a:rPr>
                        <a:t>2 – Wellbeing care, support and guidance </a:t>
                      </a:r>
                      <a:endParaRPr lang="en-GB" sz="1200">
                        <a:effectLst/>
                        <a:latin typeface="Times New Roman" panose="02020603050405020304" pitchFamily="18" charset="0"/>
                        <a:ea typeface="Times New Roman" panose="02020603050405020304" pitchFamily="18" charset="0"/>
                      </a:endParaRPr>
                    </a:p>
                    <a:p>
                      <a:pPr>
                        <a:buNone/>
                      </a:pPr>
                      <a:r>
                        <a:rPr lang="en-US" sz="1200">
                          <a:solidFill>
                            <a:srgbClr val="000000"/>
                          </a:solidFill>
                          <a:effectLst/>
                          <a:latin typeface="Arial" panose="020B0604020202020204" pitchFamily="34" charset="0"/>
                          <a:ea typeface="Arial" panose="020B0604020202020204" pitchFamily="34" charset="0"/>
                        </a:rPr>
                        <a:t> </a:t>
                      </a:r>
                      <a:endParaRPr lang="en-GB"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rgbClr val="DEEAF6"/>
                    </a:solidFill>
                  </a:tcPr>
                </a:tc>
                <a:tc>
                  <a:txBody>
                    <a:bodyPr/>
                    <a:lstStyle/>
                    <a:p>
                      <a:pPr algn="ctr">
                        <a:buNone/>
                        <a:tabLst>
                          <a:tab pos="4000500" algn="l"/>
                        </a:tabLst>
                      </a:pPr>
                      <a:r>
                        <a:rPr lang="en-US" sz="1200" b="1">
                          <a:solidFill>
                            <a:srgbClr val="000000"/>
                          </a:solidFill>
                          <a:effectLst/>
                          <a:latin typeface="Arial" panose="020B0604020202020204" pitchFamily="34" charset="0"/>
                          <a:ea typeface="Arial" panose="020B0604020202020204" pitchFamily="34" charset="0"/>
                        </a:rPr>
                        <a:t>3- Leadership and management</a:t>
                      </a:r>
                      <a:endParaRPr lang="en-GB" sz="1200">
                        <a:effectLst/>
                        <a:latin typeface="Times New Roman" panose="02020603050405020304" pitchFamily="18" charset="0"/>
                        <a:ea typeface="Times New Roman" panose="02020603050405020304" pitchFamily="18" charset="0"/>
                      </a:endParaRPr>
                    </a:p>
                    <a:p>
                      <a:pPr>
                        <a:buNone/>
                      </a:pPr>
                      <a:r>
                        <a:rPr lang="en-US" sz="1200" b="1">
                          <a:solidFill>
                            <a:srgbClr val="000000"/>
                          </a:solidFill>
                          <a:effectLst/>
                          <a:latin typeface="Arial" panose="020B0604020202020204" pitchFamily="34" charset="0"/>
                          <a:ea typeface="Arial" panose="020B0604020202020204" pitchFamily="34" charset="0"/>
                        </a:rPr>
                        <a:t> </a:t>
                      </a:r>
                      <a:endParaRPr lang="en-GB"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rgbClr val="DEEAF6"/>
                    </a:solidFill>
                  </a:tcPr>
                </a:tc>
                <a:extLst>
                  <a:ext uri="{0D108BD9-81ED-4DB2-BD59-A6C34878D82A}">
                    <a16:rowId xmlns:a16="http://schemas.microsoft.com/office/drawing/2014/main" val="1441378100"/>
                  </a:ext>
                </a:extLst>
              </a:tr>
              <a:tr h="3805372">
                <a:tc>
                  <a:txBody>
                    <a:bodyPr/>
                    <a:lstStyle/>
                    <a:p>
                      <a:pPr>
                        <a:buNone/>
                      </a:pPr>
                      <a:r>
                        <a:rPr lang="en-US" sz="1200" dirty="0">
                          <a:solidFill>
                            <a:srgbClr val="000000"/>
                          </a:solidFill>
                          <a:effectLst/>
                          <a:latin typeface="Arial" panose="020B0604020202020204" pitchFamily="34" charset="0"/>
                          <a:ea typeface="Arial" panose="020B0604020202020204" pitchFamily="34" charset="0"/>
                        </a:rPr>
                        <a:t>Continue to improve:</a:t>
                      </a:r>
                      <a:endParaRPr lang="en-GB" sz="1200" dirty="0">
                        <a:effectLst/>
                        <a:latin typeface="Times New Roman" panose="02020603050405020304" pitchFamily="18" charset="0"/>
                        <a:ea typeface="Times New Roman" panose="02020603050405020304" pitchFamily="18" charset="0"/>
                      </a:endParaRPr>
                    </a:p>
                    <a:p>
                      <a:pPr>
                        <a:buNone/>
                        <a:tabLst>
                          <a:tab pos="4000500" algn="l"/>
                        </a:tabLst>
                      </a:pPr>
                      <a:r>
                        <a:rPr lang="en-US" sz="1200" dirty="0">
                          <a:solidFill>
                            <a:srgbClr val="000000"/>
                          </a:solidFill>
                          <a:effectLst/>
                          <a:latin typeface="Arial" panose="020B0604020202020204" pitchFamily="34" charset="0"/>
                          <a:ea typeface="Arial" panose="020B0604020202020204" pitchFamily="34" charset="0"/>
                        </a:rPr>
                        <a:t>Increase opportunities for pupils to direct their own learning and develop their independence across the indoor and outdoor environments</a:t>
                      </a:r>
                      <a:endParaRPr lang="en-GB" sz="1200" dirty="0">
                        <a:effectLst/>
                        <a:latin typeface="Times New Roman" panose="02020603050405020304" pitchFamily="18" charset="0"/>
                        <a:ea typeface="Times New Roman" panose="02020603050405020304" pitchFamily="18" charset="0"/>
                      </a:endParaRPr>
                    </a:p>
                    <a:p>
                      <a:pPr>
                        <a:buNone/>
                        <a:tabLst>
                          <a:tab pos="4000500" algn="l"/>
                        </a:tabLst>
                      </a:pPr>
                      <a:r>
                        <a:rPr lang="en-US" sz="1200" dirty="0">
                          <a:solidFill>
                            <a:srgbClr val="000000"/>
                          </a:solidFill>
                          <a:effectLst/>
                          <a:latin typeface="Arial" panose="020B0604020202020204" pitchFamily="34" charset="0"/>
                          <a:ea typeface="Arial" panose="020B0604020202020204" pitchFamily="34" charset="0"/>
                        </a:rPr>
                        <a:t>To plan and deliver lessons that have pace and give pupils more choice to direct their own learning</a:t>
                      </a:r>
                      <a:endParaRPr lang="en-GB" sz="1200" dirty="0">
                        <a:effectLst/>
                        <a:latin typeface="Times New Roman" panose="02020603050405020304" pitchFamily="18" charset="0"/>
                        <a:ea typeface="Times New Roman" panose="02020603050405020304" pitchFamily="18" charset="0"/>
                      </a:endParaRPr>
                    </a:p>
                    <a:p>
                      <a:pPr>
                        <a:buNone/>
                        <a:tabLst>
                          <a:tab pos="4000500" algn="l"/>
                        </a:tabLst>
                      </a:pPr>
                      <a:r>
                        <a:rPr lang="en-US" sz="1200" dirty="0">
                          <a:solidFill>
                            <a:srgbClr val="000000"/>
                          </a:solidFill>
                          <a:effectLst/>
                          <a:latin typeface="Arial" panose="020B0604020202020204" pitchFamily="34" charset="0"/>
                          <a:ea typeface="Arial" panose="020B0604020202020204" pitchFamily="34" charset="0"/>
                        </a:rPr>
                        <a:t>Re focus on non-negotiables for learning and teaching</a:t>
                      </a:r>
                      <a:endParaRPr lang="en-GB" sz="1200" dirty="0">
                        <a:effectLst/>
                        <a:latin typeface="Times New Roman" panose="02020603050405020304" pitchFamily="18" charset="0"/>
                        <a:ea typeface="Times New Roman" panose="02020603050405020304" pitchFamily="18" charset="0"/>
                      </a:endParaRPr>
                    </a:p>
                    <a:p>
                      <a:pPr>
                        <a:buNone/>
                        <a:tabLst>
                          <a:tab pos="4000500" algn="l"/>
                        </a:tabLst>
                      </a:pPr>
                      <a:r>
                        <a:rPr lang="en-US" sz="1200" dirty="0">
                          <a:solidFill>
                            <a:srgbClr val="000000"/>
                          </a:solidFill>
                          <a:effectLst/>
                          <a:latin typeface="Arial" panose="020B0604020202020204" pitchFamily="34" charset="0"/>
                          <a:ea typeface="Arial" panose="020B0604020202020204" pitchFamily="34" charset="0"/>
                        </a:rPr>
                        <a:t>Lesson observations and performance management criteria to focus on purposeful and authentic learning and the application of non-negotiables for learning and teaching</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chemeClr val="bg1"/>
                    </a:solidFill>
                  </a:tcPr>
                </a:tc>
                <a:tc>
                  <a:txBody>
                    <a:bodyPr/>
                    <a:lstStyle/>
                    <a:p>
                      <a:pPr algn="just">
                        <a:lnSpc>
                          <a:spcPct val="107000"/>
                        </a:lnSpc>
                        <a:buNone/>
                      </a:pPr>
                      <a:r>
                        <a:rPr lang="en-US" sz="1200" dirty="0">
                          <a:solidFill>
                            <a:srgbClr val="000000"/>
                          </a:solidFill>
                          <a:effectLst/>
                          <a:latin typeface="Arial" panose="020B0604020202020204" pitchFamily="34" charset="0"/>
                          <a:ea typeface="Arial" panose="020B0604020202020204" pitchFamily="34" charset="0"/>
                        </a:rPr>
                        <a:t>Continue to improve and advance whole school approach to Emotional and Wellbeing- building healthy Relationships at home and in school</a:t>
                      </a:r>
                      <a:endParaRPr lang="en-GB" sz="1200" dirty="0">
                        <a:effectLst/>
                        <a:latin typeface="Times New Roman" panose="02020603050405020304" pitchFamily="18" charset="0"/>
                        <a:ea typeface="Times New Roman" panose="02020603050405020304" pitchFamily="18" charset="0"/>
                      </a:endParaRPr>
                    </a:p>
                    <a:p>
                      <a:pPr>
                        <a:buNone/>
                      </a:pPr>
                      <a:r>
                        <a:rPr lang="en-US" sz="1200" dirty="0">
                          <a:solidFill>
                            <a:srgbClr val="000000"/>
                          </a:solidFill>
                          <a:effectLst/>
                          <a:latin typeface="Arial" panose="020B0604020202020204" pitchFamily="34" charset="0"/>
                          <a:ea typeface="Arial" panose="020B0604020202020204" pitchFamily="34" charset="0"/>
                        </a:rPr>
                        <a:t>Continue School of Kindness model- continuing work to ensure inclusiveness</a:t>
                      </a:r>
                      <a:endParaRPr lang="en-GB" sz="1200" dirty="0">
                        <a:effectLst/>
                        <a:latin typeface="Times New Roman" panose="02020603050405020304" pitchFamily="18" charset="0"/>
                        <a:ea typeface="Times New Roman" panose="02020603050405020304" pitchFamily="18" charset="0"/>
                      </a:endParaRPr>
                    </a:p>
                    <a:p>
                      <a:pPr>
                        <a:buNone/>
                      </a:pPr>
                      <a:r>
                        <a:rPr lang="en-US" sz="1200" dirty="0">
                          <a:solidFill>
                            <a:srgbClr val="000000"/>
                          </a:solidFill>
                          <a:effectLst/>
                          <a:latin typeface="Arial" panose="020B0604020202020204" pitchFamily="34" charset="0"/>
                          <a:ea typeface="Arial" panose="020B0604020202020204" pitchFamily="34" charset="0"/>
                        </a:rPr>
                        <a:t>Llais groups- to evaluate last three years’   progress and celebrate</a:t>
                      </a:r>
                      <a:endParaRPr lang="en-GB" sz="1200" dirty="0">
                        <a:effectLst/>
                        <a:latin typeface="Times New Roman" panose="02020603050405020304" pitchFamily="18" charset="0"/>
                        <a:ea typeface="Times New Roman" panose="02020603050405020304" pitchFamily="18" charset="0"/>
                      </a:endParaRPr>
                    </a:p>
                    <a:p>
                      <a:pPr>
                        <a:buNone/>
                      </a:pPr>
                      <a:r>
                        <a:rPr lang="en-US" sz="1200" dirty="0">
                          <a:effectLst/>
                          <a:latin typeface="Arial" panose="020B0604020202020204" pitchFamily="34" charset="0"/>
                          <a:ea typeface="Arial" panose="020B0604020202020204" pitchFamily="34" charset="0"/>
                        </a:rPr>
                        <a:t> </a:t>
                      </a:r>
                      <a:endParaRPr lang="en-GB" sz="1200" dirty="0">
                        <a:effectLst/>
                        <a:latin typeface="Times New Roman" panose="02020603050405020304" pitchFamily="18" charset="0"/>
                        <a:ea typeface="Times New Roman" panose="02020603050405020304" pitchFamily="18" charset="0"/>
                      </a:endParaRPr>
                    </a:p>
                    <a:p>
                      <a:pPr>
                        <a:buNone/>
                      </a:pPr>
                      <a:r>
                        <a:rPr lang="en-US" sz="1200" dirty="0">
                          <a:effectLst/>
                          <a:latin typeface="Arial" panose="020B0604020202020204" pitchFamily="34" charset="0"/>
                          <a:ea typeface="Arial" panose="020B0604020202020204" pitchFamily="34" charset="0"/>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rgbClr val="FFFFFF"/>
                    </a:solidFill>
                  </a:tcPr>
                </a:tc>
                <a:tc>
                  <a:txBody>
                    <a:bodyPr/>
                    <a:lstStyle/>
                    <a:p>
                      <a:pPr algn="just">
                        <a:lnSpc>
                          <a:spcPct val="107000"/>
                        </a:lnSpc>
                        <a:buNone/>
                      </a:pPr>
                      <a:r>
                        <a:rPr lang="en-US" sz="1200" dirty="0">
                          <a:solidFill>
                            <a:srgbClr val="000000"/>
                          </a:solidFill>
                          <a:effectLst/>
                          <a:latin typeface="Arial" panose="020B0604020202020204" pitchFamily="34" charset="0"/>
                          <a:ea typeface="Arial" panose="020B0604020202020204" pitchFamily="34" charset="0"/>
                        </a:rPr>
                        <a:t>Ensure our self-evaluation process is robust, co-constructed and shared with all staff and Governors</a:t>
                      </a:r>
                      <a:endParaRPr lang="en-GB" sz="1200" dirty="0">
                        <a:effectLst/>
                        <a:latin typeface="Times New Roman" panose="02020603050405020304" pitchFamily="18" charset="0"/>
                        <a:ea typeface="Times New Roman" panose="02020603050405020304" pitchFamily="18" charset="0"/>
                      </a:endParaRPr>
                    </a:p>
                    <a:p>
                      <a:pPr algn="just">
                        <a:lnSpc>
                          <a:spcPct val="107000"/>
                        </a:lnSpc>
                        <a:buNone/>
                      </a:pPr>
                      <a:r>
                        <a:rPr lang="en-US" sz="1200" dirty="0">
                          <a:solidFill>
                            <a:srgbClr val="000000"/>
                          </a:solidFill>
                          <a:effectLst/>
                          <a:latin typeface="Arial" panose="020B0604020202020204" pitchFamily="34" charset="0"/>
                          <a:ea typeface="Arial" panose="020B0604020202020204" pitchFamily="34" charset="0"/>
                        </a:rPr>
                        <a:t>Addressing National Priorities, including the development of Welsh </a:t>
                      </a:r>
                      <a:endParaRPr lang="en-GB" sz="1200" dirty="0">
                        <a:effectLst/>
                        <a:latin typeface="Times New Roman" panose="02020603050405020304" pitchFamily="18" charset="0"/>
                        <a:ea typeface="Times New Roman" panose="02020603050405020304" pitchFamily="18" charset="0"/>
                      </a:endParaRPr>
                    </a:p>
                    <a:p>
                      <a:pPr>
                        <a:buNone/>
                      </a:pPr>
                      <a:r>
                        <a:rPr lang="en-US" sz="1200" dirty="0">
                          <a:solidFill>
                            <a:srgbClr val="000000"/>
                          </a:solidFill>
                          <a:effectLst/>
                          <a:latin typeface="Arial" panose="020B0604020202020204" pitchFamily="34" charset="0"/>
                          <a:ea typeface="Arial" panose="020B0604020202020204" pitchFamily="34" charset="0"/>
                        </a:rPr>
                        <a:t>Leadership and Management -Headteacher and Deputy Headteacher/SLT   to engage with LA project in collaboration with the Education Endowment Foundation EEF to address National Priorities</a:t>
                      </a:r>
                      <a:endParaRPr lang="en-GB" sz="1200" dirty="0">
                        <a:effectLst/>
                        <a:latin typeface="Times New Roman" panose="02020603050405020304" pitchFamily="18" charset="0"/>
                        <a:ea typeface="Times New Roman" panose="02020603050405020304" pitchFamily="18" charset="0"/>
                      </a:endParaRPr>
                    </a:p>
                    <a:p>
                      <a:pPr>
                        <a:buNone/>
                      </a:pPr>
                      <a:r>
                        <a:rPr lang="en-US" sz="1200" dirty="0">
                          <a:solidFill>
                            <a:srgbClr val="000000"/>
                          </a:solidFill>
                          <a:effectLst/>
                          <a:latin typeface="Arial" panose="020B0604020202020204" pitchFamily="34" charset="0"/>
                          <a:ea typeface="Arial" panose="020B0604020202020204" pitchFamily="34" charset="0"/>
                        </a:rPr>
                        <a:t>Induct new staff- acting DHT and two teachers</a:t>
                      </a:r>
                      <a:endParaRPr lang="en-GB"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BDD7EE"/>
                      </a:solidFill>
                      <a:prstDash val="solid"/>
                      <a:round/>
                      <a:headEnd type="none" w="med" len="med"/>
                      <a:tailEnd type="none" w="med" len="med"/>
                    </a:lnL>
                    <a:lnR w="12700" cap="flat" cmpd="sng" algn="ctr">
                      <a:solidFill>
                        <a:srgbClr val="BDD7EE"/>
                      </a:solidFill>
                      <a:prstDash val="solid"/>
                      <a:round/>
                      <a:headEnd type="none" w="med" len="med"/>
                      <a:tailEnd type="none" w="med" len="med"/>
                    </a:lnR>
                    <a:lnT w="12700" cap="flat" cmpd="sng" algn="ctr">
                      <a:solidFill>
                        <a:srgbClr val="BDD7EE"/>
                      </a:solidFill>
                      <a:prstDash val="solid"/>
                      <a:round/>
                      <a:headEnd type="none" w="med" len="med"/>
                      <a:tailEnd type="none" w="med" len="med"/>
                    </a:lnT>
                    <a:lnB w="12700" cap="flat" cmpd="sng" algn="ctr">
                      <a:solidFill>
                        <a:srgbClr val="BDD7EE"/>
                      </a:solidFill>
                      <a:prstDash val="solid"/>
                      <a:round/>
                      <a:headEnd type="none" w="med" len="med"/>
                      <a:tailEnd type="none" w="med" len="med"/>
                    </a:lnB>
                    <a:solidFill>
                      <a:srgbClr val="FFFFFF"/>
                    </a:solidFill>
                  </a:tcPr>
                </a:tc>
                <a:extLst>
                  <a:ext uri="{0D108BD9-81ED-4DB2-BD59-A6C34878D82A}">
                    <a16:rowId xmlns:a16="http://schemas.microsoft.com/office/drawing/2014/main" val="2767715551"/>
                  </a:ext>
                </a:extLst>
              </a:tr>
            </a:tbl>
          </a:graphicData>
        </a:graphic>
      </p:graphicFrame>
    </p:spTree>
    <p:extLst>
      <p:ext uri="{BB962C8B-B14F-4D97-AF65-F5344CB8AC3E}">
        <p14:creationId xmlns:p14="http://schemas.microsoft.com/office/powerpoint/2010/main" val="4011174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7" name="Right Arrow 6"/>
          <p:cNvSpPr/>
          <p:nvPr/>
        </p:nvSpPr>
        <p:spPr>
          <a:xfrm>
            <a:off x="4414729" y="1379913"/>
            <a:ext cx="6971069" cy="1995054"/>
          </a:xfrm>
          <a:prstGeom prst="rightArrow">
            <a:avLst/>
          </a:prstGeom>
          <a:solidFill>
            <a:srgbClr val="FF99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1224743" y="392154"/>
            <a:ext cx="9581804" cy="950457"/>
          </a:xfrm>
        </p:spPr>
        <p:txBody>
          <a:bodyPr>
            <a:normAutofit fontScale="90000"/>
          </a:bodyPr>
          <a:lstStyle/>
          <a:p>
            <a:r>
              <a:rPr lang="en-GB" sz="3600" b="1" dirty="0">
                <a:solidFill>
                  <a:srgbClr val="0070C0"/>
                </a:solidFill>
                <a:latin typeface="Arial" panose="020B0604020202020204" pitchFamily="34" charset="0"/>
                <a:cs typeface="Arial" panose="020B0604020202020204" pitchFamily="34" charset="0"/>
              </a:rPr>
              <a:t>Ysgol Gynradd Cogan Primary School</a:t>
            </a:r>
            <a:br>
              <a:rPr lang="en-GB" sz="3600" b="1" dirty="0">
                <a:solidFill>
                  <a:srgbClr val="0070C0"/>
                </a:solidFill>
                <a:latin typeface="Arial" panose="020B0604020202020204" pitchFamily="34" charset="0"/>
                <a:cs typeface="Arial" panose="020B0604020202020204" pitchFamily="34" charset="0"/>
              </a:rPr>
            </a:br>
            <a:r>
              <a:rPr lang="en-GB" sz="3600" b="1" dirty="0">
                <a:solidFill>
                  <a:srgbClr val="0070C0"/>
                </a:solidFill>
                <a:latin typeface="Arial" panose="020B0604020202020204" pitchFamily="34" charset="0"/>
                <a:cs typeface="Arial" panose="020B0604020202020204" pitchFamily="34" charset="0"/>
              </a:rPr>
              <a:t>2024-2027</a:t>
            </a:r>
            <a:br>
              <a:rPr lang="en-GB" sz="3600" b="1" dirty="0">
                <a:solidFill>
                  <a:srgbClr val="0070C0"/>
                </a:solidFill>
                <a:latin typeface="Arial" panose="020B0604020202020204" pitchFamily="34" charset="0"/>
                <a:cs typeface="Arial" panose="020B0604020202020204" pitchFamily="34" charset="0"/>
              </a:rPr>
            </a:br>
            <a:r>
              <a:rPr lang="en-GB" sz="2200" b="1" dirty="0">
                <a:solidFill>
                  <a:srgbClr val="0070C0"/>
                </a:solidFill>
                <a:latin typeface="Arial" panose="020B0604020202020204" pitchFamily="34" charset="0"/>
                <a:cs typeface="Arial" panose="020B0604020202020204" pitchFamily="34" charset="0"/>
              </a:rPr>
              <a:t>Encourage Effort : Celebrate Success</a:t>
            </a:r>
          </a:p>
        </p:txBody>
      </p:sp>
      <p:sp>
        <p:nvSpPr>
          <p:cNvPr id="5" name="Rounded Rectangle 4"/>
          <p:cNvSpPr/>
          <p:nvPr/>
        </p:nvSpPr>
        <p:spPr>
          <a:xfrm>
            <a:off x="806670" y="1862051"/>
            <a:ext cx="3898669" cy="1030778"/>
          </a:xfrm>
          <a:prstGeom prst="roundRect">
            <a:avLst/>
          </a:prstGeom>
          <a:solidFill>
            <a:srgbClr val="FF99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99CC"/>
              </a:solidFill>
            </a:endParaRPr>
          </a:p>
        </p:txBody>
      </p:sp>
      <p:sp>
        <p:nvSpPr>
          <p:cNvPr id="8" name="TextBox 7"/>
          <p:cNvSpPr txBox="1"/>
          <p:nvPr/>
        </p:nvSpPr>
        <p:spPr>
          <a:xfrm>
            <a:off x="1097280" y="2208002"/>
            <a:ext cx="3250277" cy="338875"/>
          </a:xfrm>
          <a:prstGeom prst="rect">
            <a:avLst/>
          </a:prstGeom>
          <a:noFill/>
        </p:spPr>
        <p:txBody>
          <a:bodyPr wrap="square" rtlCol="0">
            <a:spAutoFit/>
          </a:bodyPr>
          <a:lstStyle/>
          <a:p>
            <a:pPr algn="ctr">
              <a:lnSpc>
                <a:spcPct val="89000"/>
              </a:lnSpc>
              <a:spcAft>
                <a:spcPts val="0"/>
              </a:spcAft>
            </a:pPr>
            <a:r>
              <a:rPr lang="en-US" dirty="0">
                <a:solidFill>
                  <a:srgbClr val="000000"/>
                </a:solidFill>
                <a:latin typeface="Arial" panose="020B0604020202020204" pitchFamily="34" charset="0"/>
                <a:ea typeface="Calibri" panose="020F0502020204030204" pitchFamily="34" charset="0"/>
              </a:rPr>
              <a:t>1. Teaching &amp; Learning </a:t>
            </a:r>
            <a:endParaRPr lang="en-GB" sz="1100" dirty="0">
              <a:effectLst/>
              <a:latin typeface="Times New Roman" panose="02020603050405020304" pitchFamily="18" charset="0"/>
              <a:ea typeface="Times New Roman" panose="02020603050405020304" pitchFamily="18" charset="0"/>
            </a:endParaRPr>
          </a:p>
        </p:txBody>
      </p:sp>
      <p:sp>
        <p:nvSpPr>
          <p:cNvPr id="9" name="TextBox 8"/>
          <p:cNvSpPr txBox="1"/>
          <p:nvPr/>
        </p:nvSpPr>
        <p:spPr>
          <a:xfrm>
            <a:off x="4946073" y="1886989"/>
            <a:ext cx="5320145" cy="1015663"/>
          </a:xfrm>
          <a:prstGeom prst="rect">
            <a:avLst/>
          </a:prstGeom>
          <a:noFill/>
        </p:spPr>
        <p:txBody>
          <a:bodyPr wrap="square" rtlCol="0">
            <a:spAutoFit/>
          </a:bodyPr>
          <a:lstStyle/>
          <a:p>
            <a:pPr algn="ctr">
              <a:spcAft>
                <a:spcPts val="0"/>
              </a:spcAft>
              <a:tabLst>
                <a:tab pos="4000500" algn="l"/>
              </a:tabLst>
            </a:pPr>
            <a:r>
              <a:rPr lang="en-US" sz="1200">
                <a:solidFill>
                  <a:srgbClr val="000000"/>
                </a:solidFill>
                <a:latin typeface="Arial" panose="020B0604020202020204" pitchFamily="34" charset="0"/>
                <a:ea typeface="Arial" panose="020B0604020202020204" pitchFamily="34" charset="0"/>
              </a:rPr>
              <a:t>Improving pupils’ progression by ensuring their learning is supported by a range of knowledge, skills and experience </a:t>
            </a:r>
            <a:r>
              <a:rPr lang="en-US" sz="1200">
                <a:latin typeface="Arial" panose="020B0604020202020204" pitchFamily="34" charset="0"/>
                <a:ea typeface="Arial" panose="020B0604020202020204" pitchFamily="34" charset="0"/>
              </a:rPr>
              <a:t>Enabling learners to progress and build connections across their learning and combine different experiences, knowledge and skills. Developing independent and positive attitudes to learning, including Welsh language skills.</a:t>
            </a:r>
            <a:endParaRPr lang="en-GB" sz="1100">
              <a:effectLst/>
              <a:latin typeface="Times New Roman" panose="02020603050405020304" pitchFamily="18" charset="0"/>
              <a:ea typeface="Times New Roman" panose="02020603050405020304" pitchFamily="18" charset="0"/>
            </a:endParaRPr>
          </a:p>
        </p:txBody>
      </p:sp>
      <p:sp>
        <p:nvSpPr>
          <p:cNvPr id="10" name="Rounded Rectangle 9"/>
          <p:cNvSpPr/>
          <p:nvPr/>
        </p:nvSpPr>
        <p:spPr>
          <a:xfrm>
            <a:off x="1097280" y="3374967"/>
            <a:ext cx="9526385" cy="2834640"/>
          </a:xfrm>
          <a:prstGeom prst="roundRect">
            <a:avLst/>
          </a:prstGeom>
          <a:solidFill>
            <a:srgbClr val="FF99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tabLst>
                <a:tab pos="1529080" algn="l"/>
              </a:tabLst>
            </a:pPr>
            <a:r>
              <a:rPr lang="en-GB" dirty="0">
                <a:solidFill>
                  <a:schemeClr val="tx1"/>
                </a:solidFill>
                <a:latin typeface="Arial" panose="020B0604020202020204" pitchFamily="34" charset="0"/>
                <a:ea typeface="Arial" panose="020B0604020202020204" pitchFamily="34" charset="0"/>
              </a:rPr>
              <a:t>TL 1 To develop a deeper level of understanding of maths concepts, especially Number, terminology and application</a:t>
            </a:r>
          </a:p>
          <a:p>
            <a:pPr>
              <a:spcAft>
                <a:spcPts val="0"/>
              </a:spcAft>
              <a:tabLst>
                <a:tab pos="1529080" algn="l"/>
              </a:tabLst>
            </a:pPr>
            <a:r>
              <a:rPr lang="en-GB" dirty="0">
                <a:solidFill>
                  <a:schemeClr val="tx1"/>
                </a:solidFill>
                <a:latin typeface="Arial" panose="020B0604020202020204" pitchFamily="34" charset="0"/>
                <a:ea typeface="Arial" panose="020B0604020202020204" pitchFamily="34" charset="0"/>
              </a:rPr>
              <a:t>TL 2 To improve Welsh Reading skills across the school. To achieve the Cymraeg Campus Gold Award</a:t>
            </a:r>
          </a:p>
          <a:p>
            <a:pPr>
              <a:spcAft>
                <a:spcPts val="0"/>
              </a:spcAft>
              <a:tabLst>
                <a:tab pos="1529080" algn="l"/>
              </a:tabLst>
            </a:pPr>
            <a:r>
              <a:rPr lang="en-GB" dirty="0">
                <a:solidFill>
                  <a:schemeClr val="tx1"/>
                </a:solidFill>
                <a:latin typeface="Arial" panose="020B0604020202020204" pitchFamily="34" charset="0"/>
                <a:ea typeface="Arial" panose="020B0604020202020204" pitchFamily="34" charset="0"/>
              </a:rPr>
              <a:t>TL 3 To address the new LNF documentation and continue to work with the cluster -horizontal and vertical collaboration -Reading</a:t>
            </a:r>
          </a:p>
          <a:p>
            <a:pPr>
              <a:spcAft>
                <a:spcPts val="0"/>
              </a:spcAft>
              <a:tabLst>
                <a:tab pos="1529080" algn="l"/>
              </a:tabLst>
            </a:pPr>
            <a:r>
              <a:rPr lang="en-GB" dirty="0">
                <a:solidFill>
                  <a:schemeClr val="tx1"/>
                </a:solidFill>
                <a:latin typeface="Arial" panose="020B0604020202020204" pitchFamily="34" charset="0"/>
                <a:ea typeface="Arial" panose="020B0604020202020204" pitchFamily="34" charset="0"/>
              </a:rPr>
              <a:t>TL 4 To increase opportunities for pupils to direct their own learning</a:t>
            </a:r>
          </a:p>
          <a:p>
            <a:pPr>
              <a:spcAft>
                <a:spcPts val="0"/>
              </a:spcAft>
              <a:tabLst>
                <a:tab pos="1529080" algn="l"/>
              </a:tabLst>
            </a:pPr>
            <a:r>
              <a:rPr lang="en-GB" dirty="0">
                <a:solidFill>
                  <a:schemeClr val="tx1"/>
                </a:solidFill>
                <a:latin typeface="Arial" panose="020B0604020202020204" pitchFamily="34" charset="0"/>
                <a:ea typeface="Arial" panose="020B0604020202020204" pitchFamily="34" charset="0"/>
              </a:rPr>
              <a:t>TL 5 To further develop pupil independence across the indoor and outdoor environment</a:t>
            </a:r>
          </a:p>
          <a:p>
            <a:pPr>
              <a:spcAft>
                <a:spcPts val="0"/>
              </a:spcAft>
              <a:tabLst>
                <a:tab pos="1529080" algn="l"/>
              </a:tabLst>
            </a:pPr>
            <a:r>
              <a:rPr lang="en-GB" dirty="0">
                <a:solidFill>
                  <a:schemeClr val="tx1"/>
                </a:solidFill>
                <a:latin typeface="Arial" panose="020B0604020202020204" pitchFamily="34" charset="0"/>
                <a:ea typeface="Arial" panose="020B0604020202020204" pitchFamily="34" charset="0"/>
              </a:rPr>
              <a:t>TL 6 To plan and deliver lessons that have pace and give pupils more choice to direct their own learning</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2243" y="0"/>
            <a:ext cx="1419757" cy="1329839"/>
          </a:xfrm>
          <a:prstGeom prst="rect">
            <a:avLst/>
          </a:prstGeom>
        </p:spPr>
      </p:pic>
    </p:spTree>
    <p:extLst>
      <p:ext uri="{BB962C8B-B14F-4D97-AF65-F5344CB8AC3E}">
        <p14:creationId xmlns:p14="http://schemas.microsoft.com/office/powerpoint/2010/main" val="3881493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7" name="Right Arrow 6"/>
          <p:cNvSpPr/>
          <p:nvPr/>
        </p:nvSpPr>
        <p:spPr>
          <a:xfrm>
            <a:off x="4750723" y="1197032"/>
            <a:ext cx="6996007" cy="1978430"/>
          </a:xfrm>
          <a:prstGeom prst="righ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14300" algn="ctr">
              <a:lnSpc>
                <a:spcPct val="89000"/>
              </a:lnSpc>
              <a:spcAft>
                <a:spcPts val="0"/>
              </a:spcAft>
            </a:pPr>
            <a:r>
              <a:rPr lang="en-US" sz="1200" dirty="0">
                <a:solidFill>
                  <a:schemeClr val="tx1"/>
                </a:solidFill>
                <a:latin typeface="Arial" panose="020B0604020202020204" pitchFamily="34" charset="0"/>
                <a:ea typeface="Arial" panose="020B0604020202020204" pitchFamily="34" charset="0"/>
              </a:rPr>
              <a:t>Ensuring the school environment is safe and secure and supports learners and practitioners’ wellbeing and learning. Children are respected and fairly treated and come to school regularly. There are opportunities to be independent and to lead and support and guidance to reach their next steps in development.</a:t>
            </a:r>
            <a:endParaRPr lang="en-GB" sz="1100" dirty="0">
              <a:solidFill>
                <a:schemeClr val="tx1"/>
              </a:solidFill>
              <a:effectLst/>
              <a:latin typeface="Times New Roman" panose="02020603050405020304" pitchFamily="18" charset="0"/>
              <a:ea typeface="Times New Roman" panose="02020603050405020304" pitchFamily="18" charset="0"/>
            </a:endParaRPr>
          </a:p>
        </p:txBody>
      </p:sp>
      <p:sp>
        <p:nvSpPr>
          <p:cNvPr id="2" name="Title 1"/>
          <p:cNvSpPr>
            <a:spLocks noGrp="1"/>
          </p:cNvSpPr>
          <p:nvPr>
            <p:ph type="ctrTitle"/>
          </p:nvPr>
        </p:nvSpPr>
        <p:spPr>
          <a:xfrm>
            <a:off x="1224743" y="392154"/>
            <a:ext cx="9581804" cy="950457"/>
          </a:xfrm>
        </p:spPr>
        <p:txBody>
          <a:bodyPr>
            <a:normAutofit fontScale="90000"/>
          </a:bodyPr>
          <a:lstStyle/>
          <a:p>
            <a:r>
              <a:rPr lang="en-GB" sz="3600" b="1" dirty="0">
                <a:solidFill>
                  <a:srgbClr val="0070C0"/>
                </a:solidFill>
                <a:latin typeface="Arial" panose="020B0604020202020204" pitchFamily="34" charset="0"/>
                <a:cs typeface="Arial" panose="020B0604020202020204" pitchFamily="34" charset="0"/>
              </a:rPr>
              <a:t>Ysgol Gynradd Cogan Primary School</a:t>
            </a:r>
            <a:br>
              <a:rPr lang="en-GB" sz="3600" b="1" dirty="0">
                <a:solidFill>
                  <a:srgbClr val="0070C0"/>
                </a:solidFill>
                <a:latin typeface="Arial" panose="020B0604020202020204" pitchFamily="34" charset="0"/>
                <a:cs typeface="Arial" panose="020B0604020202020204" pitchFamily="34" charset="0"/>
              </a:rPr>
            </a:br>
            <a:r>
              <a:rPr lang="en-GB" sz="3600" b="1" dirty="0">
                <a:solidFill>
                  <a:srgbClr val="0070C0"/>
                </a:solidFill>
                <a:latin typeface="Arial" panose="020B0604020202020204" pitchFamily="34" charset="0"/>
                <a:cs typeface="Arial" panose="020B0604020202020204" pitchFamily="34" charset="0"/>
              </a:rPr>
              <a:t>2024-2027</a:t>
            </a:r>
            <a:br>
              <a:rPr lang="en-GB" sz="3600" b="1" dirty="0">
                <a:solidFill>
                  <a:srgbClr val="0070C0"/>
                </a:solidFill>
                <a:latin typeface="Arial" panose="020B0604020202020204" pitchFamily="34" charset="0"/>
                <a:cs typeface="Arial" panose="020B0604020202020204" pitchFamily="34" charset="0"/>
              </a:rPr>
            </a:br>
            <a:r>
              <a:rPr lang="en-GB" sz="2200" b="1" dirty="0">
                <a:solidFill>
                  <a:srgbClr val="0070C0"/>
                </a:solidFill>
                <a:latin typeface="Arial" panose="020B0604020202020204" pitchFamily="34" charset="0"/>
                <a:cs typeface="Arial" panose="020B0604020202020204" pitchFamily="34" charset="0"/>
              </a:rPr>
              <a:t>Encourage Effort : Celebrate Success</a:t>
            </a:r>
          </a:p>
        </p:txBody>
      </p:sp>
      <p:sp>
        <p:nvSpPr>
          <p:cNvPr id="5" name="Rounded Rectangle 4"/>
          <p:cNvSpPr/>
          <p:nvPr/>
        </p:nvSpPr>
        <p:spPr>
          <a:xfrm>
            <a:off x="955964" y="1670858"/>
            <a:ext cx="3898669" cy="103077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99CC"/>
              </a:solidFill>
            </a:endParaRPr>
          </a:p>
        </p:txBody>
      </p:sp>
      <p:sp>
        <p:nvSpPr>
          <p:cNvPr id="8" name="TextBox 7"/>
          <p:cNvSpPr txBox="1"/>
          <p:nvPr/>
        </p:nvSpPr>
        <p:spPr>
          <a:xfrm>
            <a:off x="1059872" y="1651284"/>
            <a:ext cx="3690851" cy="1166730"/>
          </a:xfrm>
          <a:prstGeom prst="rect">
            <a:avLst/>
          </a:prstGeom>
          <a:noFill/>
        </p:spPr>
        <p:txBody>
          <a:bodyPr wrap="square" rtlCol="0">
            <a:spAutoFit/>
          </a:bodyPr>
          <a:lstStyle/>
          <a:p>
            <a:endParaRPr lang="en-GB" dirty="0"/>
          </a:p>
          <a:p>
            <a:pPr algn="ctr">
              <a:lnSpc>
                <a:spcPct val="89000"/>
              </a:lnSpc>
              <a:spcAft>
                <a:spcPts val="0"/>
              </a:spcAft>
            </a:pPr>
            <a:r>
              <a:rPr lang="en-US" dirty="0">
                <a:solidFill>
                  <a:srgbClr val="000000"/>
                </a:solidFill>
                <a:latin typeface="Arial" panose="020B0604020202020204" pitchFamily="34" charset="0"/>
                <a:ea typeface="Calibri" panose="020F0502020204030204" pitchFamily="34" charset="0"/>
              </a:rPr>
              <a:t>2. Wellbeing, care support &amp; guidance</a:t>
            </a:r>
            <a:endParaRPr lang="en-GB" sz="1100" dirty="0">
              <a:latin typeface="Times New Roman" panose="02020603050405020304" pitchFamily="18" charset="0"/>
              <a:ea typeface="Times New Roman" panose="02020603050405020304" pitchFamily="18" charset="0"/>
            </a:endParaRPr>
          </a:p>
          <a:p>
            <a:endParaRPr lang="en-GB" dirty="0"/>
          </a:p>
        </p:txBody>
      </p:sp>
      <p:sp>
        <p:nvSpPr>
          <p:cNvPr id="10" name="Rounded Rectangle 9"/>
          <p:cNvSpPr/>
          <p:nvPr/>
        </p:nvSpPr>
        <p:spPr>
          <a:xfrm>
            <a:off x="1097280" y="3374967"/>
            <a:ext cx="9526385" cy="283464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en-US" dirty="0">
                <a:solidFill>
                  <a:schemeClr val="tx1"/>
                </a:solidFill>
                <a:latin typeface="Arial" panose="020B0604020202020204" pitchFamily="34" charset="0"/>
                <a:ea typeface="Arial" panose="020B0604020202020204" pitchFamily="34" charset="0"/>
              </a:rPr>
              <a:t>W1 To continue to improve and advance whole school approach to Emotional and Wellbeing- building healthy Relationships at home and in school</a:t>
            </a:r>
            <a:endParaRPr lang="en-GB" sz="2000" dirty="0">
              <a:solidFill>
                <a:schemeClr val="tx1"/>
              </a:solidFill>
              <a:latin typeface="Times New Roman" panose="02020603050405020304" pitchFamily="18" charset="0"/>
              <a:ea typeface="Times New Roman" panose="02020603050405020304" pitchFamily="18" charset="0"/>
            </a:endParaRPr>
          </a:p>
          <a:p>
            <a:pPr algn="just">
              <a:lnSpc>
                <a:spcPct val="107000"/>
              </a:lnSpc>
              <a:spcAft>
                <a:spcPts val="0"/>
              </a:spcAft>
            </a:pPr>
            <a:r>
              <a:rPr lang="en-US" dirty="0">
                <a:solidFill>
                  <a:schemeClr val="tx1"/>
                </a:solidFill>
                <a:latin typeface="Arial" panose="020B0604020202020204" pitchFamily="34" charset="0"/>
                <a:ea typeface="Arial" panose="020B0604020202020204" pitchFamily="34" charset="0"/>
              </a:rPr>
              <a:t>W2 To raise awareness of racism and tolerance across the school, developing an Anti-racist approach and build an anti-racism ethos</a:t>
            </a:r>
            <a:endParaRPr lang="en-GB" dirty="0">
              <a:solidFill>
                <a:schemeClr val="tx1"/>
              </a:solidFill>
              <a:latin typeface="Times New Roman" panose="02020603050405020304" pitchFamily="18" charset="0"/>
              <a:ea typeface="Times New Roman" panose="02020603050405020304" pitchFamily="18" charset="0"/>
            </a:endParaRPr>
          </a:p>
          <a:p>
            <a:pPr algn="just">
              <a:lnSpc>
                <a:spcPct val="107000"/>
              </a:lnSpc>
              <a:spcAft>
                <a:spcPts val="0"/>
              </a:spcAft>
            </a:pPr>
            <a:r>
              <a:rPr lang="en-US" dirty="0">
                <a:solidFill>
                  <a:schemeClr val="tx1"/>
                </a:solidFill>
                <a:latin typeface="Arial" panose="020B0604020202020204" pitchFamily="34" charset="0"/>
                <a:ea typeface="Arial" panose="020B0604020202020204" pitchFamily="34" charset="0"/>
              </a:rPr>
              <a:t>W3 To develop strategies and learning assets that promote independence and independent learning across the school</a:t>
            </a:r>
            <a:endParaRPr lang="en-GB" sz="2000" dirty="0">
              <a:solidFill>
                <a:schemeClr val="tx1"/>
              </a:solidFill>
              <a:latin typeface="Times New Roman" panose="02020603050405020304" pitchFamily="18" charset="0"/>
              <a:ea typeface="Times New Roman" panose="02020603050405020304" pitchFamily="18" charset="0"/>
            </a:endParaRPr>
          </a:p>
          <a:p>
            <a:r>
              <a:rPr lang="en-US" dirty="0">
                <a:solidFill>
                  <a:schemeClr val="tx1"/>
                </a:solidFill>
                <a:latin typeface="Arial" panose="020B0604020202020204" pitchFamily="34" charset="0"/>
                <a:ea typeface="Arial" panose="020B0604020202020204" pitchFamily="34" charset="0"/>
              </a:rPr>
              <a:t>W4 To improve how involve, engage and communicate with protected groups about our work and decisions</a:t>
            </a:r>
            <a:endParaRPr lang="en-GB" dirty="0">
              <a:solidFill>
                <a:schemeClr val="tx1"/>
              </a:solidFill>
              <a:latin typeface="Times New Roman" panose="02020603050405020304" pitchFamily="18" charset="0"/>
              <a:ea typeface="Times New Roman" panose="02020603050405020304" pitchFamily="18"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2243" y="0"/>
            <a:ext cx="1419757" cy="1329839"/>
          </a:xfrm>
          <a:prstGeom prst="rect">
            <a:avLst/>
          </a:prstGeom>
        </p:spPr>
      </p:pic>
    </p:spTree>
    <p:extLst>
      <p:ext uri="{BB962C8B-B14F-4D97-AF65-F5344CB8AC3E}">
        <p14:creationId xmlns:p14="http://schemas.microsoft.com/office/powerpoint/2010/main" val="19543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7" name="Right Arrow 6"/>
          <p:cNvSpPr/>
          <p:nvPr/>
        </p:nvSpPr>
        <p:spPr>
          <a:xfrm>
            <a:off x="4520428" y="1197031"/>
            <a:ext cx="6937818" cy="1978430"/>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algn="just">
              <a:lnSpc>
                <a:spcPct val="89000"/>
              </a:lnSpc>
              <a:spcAft>
                <a:spcPts val="0"/>
              </a:spcAft>
            </a:pPr>
            <a:r>
              <a:rPr lang="en-US" sz="1200" dirty="0">
                <a:solidFill>
                  <a:schemeClr val="tx1"/>
                </a:solidFill>
                <a:latin typeface="Arial" panose="020B0604020202020204" pitchFamily="34" charset="0"/>
                <a:ea typeface="Arial" panose="020B0604020202020204" pitchFamily="34" charset="0"/>
              </a:rPr>
              <a:t>Develop an ethos, culture and strategic direction that supports the wellbeing and progress for all. Continue to embed reflection, self-evaluation, and improvement across the 3-11 years age range at Cogan Primary School. Address National priorities, including the development of Welsh. Valuing training opportunities to enhance professional development of staff and getting the best value managing the school’s resources.</a:t>
            </a:r>
            <a:r>
              <a:rPr lang="en-US" sz="1200" dirty="0">
                <a:solidFill>
                  <a:schemeClr val="tx1"/>
                </a:solidFill>
                <a:latin typeface="Calibri" panose="020F0502020204030204" pitchFamily="34" charset="0"/>
                <a:ea typeface="Calibri" panose="020F0502020204030204" pitchFamily="34" charset="0"/>
              </a:rPr>
              <a:t> </a:t>
            </a:r>
            <a:endParaRPr lang="en-GB" sz="1100" dirty="0">
              <a:solidFill>
                <a:schemeClr val="tx1"/>
              </a:solidFill>
              <a:effectLst/>
              <a:latin typeface="Times New Roman" panose="02020603050405020304" pitchFamily="18" charset="0"/>
              <a:ea typeface="Times New Roman" panose="02020603050405020304" pitchFamily="18" charset="0"/>
            </a:endParaRPr>
          </a:p>
        </p:txBody>
      </p:sp>
      <p:sp>
        <p:nvSpPr>
          <p:cNvPr id="2" name="Title 1"/>
          <p:cNvSpPr>
            <a:spLocks noGrp="1"/>
          </p:cNvSpPr>
          <p:nvPr>
            <p:ph type="ctrTitle"/>
          </p:nvPr>
        </p:nvSpPr>
        <p:spPr>
          <a:xfrm>
            <a:off x="1224743" y="392154"/>
            <a:ext cx="9581804" cy="950457"/>
          </a:xfrm>
        </p:spPr>
        <p:txBody>
          <a:bodyPr>
            <a:normAutofit fontScale="90000"/>
          </a:bodyPr>
          <a:lstStyle/>
          <a:p>
            <a:r>
              <a:rPr lang="en-GB" sz="3600" b="1" dirty="0">
                <a:solidFill>
                  <a:srgbClr val="0070C0"/>
                </a:solidFill>
                <a:latin typeface="Arial" panose="020B0604020202020204" pitchFamily="34" charset="0"/>
                <a:cs typeface="Arial" panose="020B0604020202020204" pitchFamily="34" charset="0"/>
              </a:rPr>
              <a:t>Ysgol Gynradd Cogan Primary School</a:t>
            </a:r>
            <a:br>
              <a:rPr lang="en-GB" sz="3600" b="1" dirty="0">
                <a:solidFill>
                  <a:srgbClr val="0070C0"/>
                </a:solidFill>
                <a:latin typeface="Arial" panose="020B0604020202020204" pitchFamily="34" charset="0"/>
                <a:cs typeface="Arial" panose="020B0604020202020204" pitchFamily="34" charset="0"/>
              </a:rPr>
            </a:br>
            <a:r>
              <a:rPr lang="en-GB" sz="3600" b="1" dirty="0">
                <a:solidFill>
                  <a:srgbClr val="0070C0"/>
                </a:solidFill>
                <a:latin typeface="Arial" panose="020B0604020202020204" pitchFamily="34" charset="0"/>
                <a:cs typeface="Arial" panose="020B0604020202020204" pitchFamily="34" charset="0"/>
              </a:rPr>
              <a:t>2024-2027</a:t>
            </a:r>
            <a:br>
              <a:rPr lang="en-GB" sz="3600" b="1" dirty="0">
                <a:solidFill>
                  <a:srgbClr val="0070C0"/>
                </a:solidFill>
                <a:latin typeface="Arial" panose="020B0604020202020204" pitchFamily="34" charset="0"/>
                <a:cs typeface="Arial" panose="020B0604020202020204" pitchFamily="34" charset="0"/>
              </a:rPr>
            </a:br>
            <a:r>
              <a:rPr lang="en-GB" sz="2200" b="1" dirty="0">
                <a:solidFill>
                  <a:srgbClr val="0070C0"/>
                </a:solidFill>
                <a:latin typeface="Arial" panose="020B0604020202020204" pitchFamily="34" charset="0"/>
                <a:cs typeface="Arial" panose="020B0604020202020204" pitchFamily="34" charset="0"/>
              </a:rPr>
              <a:t>Encourage Effort : Celebrate Success</a:t>
            </a:r>
          </a:p>
        </p:txBody>
      </p:sp>
      <p:sp>
        <p:nvSpPr>
          <p:cNvPr id="5" name="Rounded Rectangle 4"/>
          <p:cNvSpPr/>
          <p:nvPr/>
        </p:nvSpPr>
        <p:spPr>
          <a:xfrm>
            <a:off x="706583" y="1670857"/>
            <a:ext cx="3898669" cy="103077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99CC"/>
              </a:solidFill>
            </a:endParaRPr>
          </a:p>
        </p:txBody>
      </p:sp>
      <p:sp>
        <p:nvSpPr>
          <p:cNvPr id="8" name="TextBox 7"/>
          <p:cNvSpPr txBox="1"/>
          <p:nvPr/>
        </p:nvSpPr>
        <p:spPr>
          <a:xfrm>
            <a:off x="826269" y="1928553"/>
            <a:ext cx="3516284" cy="369332"/>
          </a:xfrm>
          <a:prstGeom prst="rect">
            <a:avLst/>
          </a:prstGeom>
          <a:noFill/>
        </p:spPr>
        <p:txBody>
          <a:bodyPr wrap="square" rtlCol="0">
            <a:spAutoFit/>
          </a:bodyPr>
          <a:lstStyle/>
          <a:p>
            <a:r>
              <a:rPr lang="en-US" dirty="0">
                <a:solidFill>
                  <a:srgbClr val="000000"/>
                </a:solidFill>
                <a:latin typeface="Arial" panose="020B0604020202020204" pitchFamily="34" charset="0"/>
                <a:ea typeface="Calibri" panose="020F0502020204030204" pitchFamily="34" charset="0"/>
              </a:rPr>
              <a:t>3. Leading &amp; Improving</a:t>
            </a:r>
            <a:endParaRPr lang="en-GB" dirty="0"/>
          </a:p>
        </p:txBody>
      </p:sp>
      <p:sp>
        <p:nvSpPr>
          <p:cNvPr id="10" name="Rounded Rectangle 9"/>
          <p:cNvSpPr/>
          <p:nvPr/>
        </p:nvSpPr>
        <p:spPr>
          <a:xfrm>
            <a:off x="1049868" y="3175461"/>
            <a:ext cx="10253132" cy="3420072"/>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en-US" dirty="0">
                <a:solidFill>
                  <a:schemeClr val="tx1"/>
                </a:solidFill>
                <a:latin typeface="Arial" panose="020B0604020202020204" pitchFamily="34" charset="0"/>
                <a:ea typeface="Arial" panose="020B0604020202020204" pitchFamily="34" charset="0"/>
              </a:rPr>
              <a:t>LM1 T</a:t>
            </a:r>
            <a:r>
              <a:rPr lang="en-US" sz="1600" dirty="0">
                <a:solidFill>
                  <a:schemeClr val="tx1"/>
                </a:solidFill>
                <a:latin typeface="Arial" panose="020B0604020202020204" pitchFamily="34" charset="0"/>
                <a:ea typeface="Arial" panose="020B0604020202020204" pitchFamily="34" charset="0"/>
              </a:rPr>
              <a:t>o ensure pupils are listened to as they engage with their learning and supporting them in achieving their aspirations within a co-construct a curriculum which promotes a broad range of knowledge, skills and experiences</a:t>
            </a:r>
            <a:endParaRPr lang="en-GB" dirty="0">
              <a:solidFill>
                <a:schemeClr val="tx1"/>
              </a:solidFill>
              <a:latin typeface="Times New Roman" panose="02020603050405020304" pitchFamily="18" charset="0"/>
              <a:ea typeface="Times New Roman" panose="02020603050405020304" pitchFamily="18" charset="0"/>
            </a:endParaRPr>
          </a:p>
          <a:p>
            <a:pPr algn="just">
              <a:lnSpc>
                <a:spcPct val="107000"/>
              </a:lnSpc>
              <a:spcAft>
                <a:spcPts val="0"/>
              </a:spcAft>
            </a:pPr>
            <a:r>
              <a:rPr lang="en-US" dirty="0">
                <a:solidFill>
                  <a:schemeClr val="tx1"/>
                </a:solidFill>
                <a:latin typeface="Arial" panose="020B0604020202020204" pitchFamily="34" charset="0"/>
                <a:ea typeface="Arial" panose="020B0604020202020204" pitchFamily="34" charset="0"/>
              </a:rPr>
              <a:t>LM2 To embed the ‘Curriculum for funded non-maintained nursery setting’ in the Nursery teaching, learning and assessment. </a:t>
            </a:r>
            <a:endParaRPr lang="en-GB" dirty="0">
              <a:solidFill>
                <a:schemeClr val="tx1"/>
              </a:solidFill>
              <a:latin typeface="Times New Roman" panose="02020603050405020304" pitchFamily="18" charset="0"/>
              <a:ea typeface="Times New Roman" panose="02020603050405020304" pitchFamily="18" charset="0"/>
            </a:endParaRPr>
          </a:p>
          <a:p>
            <a:pPr algn="just">
              <a:lnSpc>
                <a:spcPct val="107000"/>
              </a:lnSpc>
              <a:spcAft>
                <a:spcPts val="0"/>
              </a:spcAft>
            </a:pPr>
            <a:r>
              <a:rPr lang="en-US" dirty="0">
                <a:solidFill>
                  <a:schemeClr val="tx1"/>
                </a:solidFill>
                <a:latin typeface="Arial" panose="020B0604020202020204" pitchFamily="34" charset="0"/>
                <a:ea typeface="Arial" panose="020B0604020202020204" pitchFamily="34" charset="0"/>
              </a:rPr>
              <a:t>LM3 Working with Governors to manage the falling birth rate and its effect on numbers in Nursery and Reception- forming an Early Years Unit</a:t>
            </a:r>
            <a:endParaRPr lang="en-GB" dirty="0">
              <a:solidFill>
                <a:schemeClr val="tx1"/>
              </a:solidFill>
              <a:latin typeface="Times New Roman" panose="02020603050405020304" pitchFamily="18" charset="0"/>
              <a:ea typeface="Times New Roman" panose="02020603050405020304" pitchFamily="18" charset="0"/>
            </a:endParaRPr>
          </a:p>
          <a:p>
            <a:pPr algn="just">
              <a:lnSpc>
                <a:spcPct val="107000"/>
              </a:lnSpc>
              <a:spcAft>
                <a:spcPts val="0"/>
              </a:spcAft>
            </a:pPr>
            <a:r>
              <a:rPr lang="en-US" dirty="0">
                <a:solidFill>
                  <a:schemeClr val="tx1"/>
                </a:solidFill>
                <a:latin typeface="Arial" panose="020B0604020202020204" pitchFamily="34" charset="0"/>
                <a:ea typeface="Arial" panose="020B0604020202020204" pitchFamily="34" charset="0"/>
              </a:rPr>
              <a:t>LM4 To ensure our self-evaluation process is robust, co-constructed and shared with all staff and Governors</a:t>
            </a:r>
            <a:endParaRPr lang="en-GB" dirty="0">
              <a:solidFill>
                <a:schemeClr val="tx1"/>
              </a:solidFill>
              <a:latin typeface="Times New Roman" panose="02020603050405020304" pitchFamily="18" charset="0"/>
              <a:ea typeface="Times New Roman" panose="02020603050405020304" pitchFamily="18" charset="0"/>
            </a:endParaRPr>
          </a:p>
          <a:p>
            <a:pPr algn="just">
              <a:lnSpc>
                <a:spcPct val="107000"/>
              </a:lnSpc>
              <a:spcAft>
                <a:spcPts val="0"/>
              </a:spcAft>
            </a:pPr>
            <a:r>
              <a:rPr lang="en-US" dirty="0">
                <a:solidFill>
                  <a:schemeClr val="tx1"/>
                </a:solidFill>
                <a:latin typeface="Arial" panose="020B0604020202020204" pitchFamily="34" charset="0"/>
                <a:ea typeface="Arial" panose="020B0604020202020204" pitchFamily="34" charset="0"/>
              </a:rPr>
              <a:t>LM5 Addressing National Priorities, including using enquiry based knowledge, the development of Welsh and further developing the </a:t>
            </a:r>
            <a:r>
              <a:rPr lang="en-US" dirty="0" err="1">
                <a:solidFill>
                  <a:schemeClr val="tx1"/>
                </a:solidFill>
                <a:latin typeface="Arial" panose="020B0604020202020204" pitchFamily="34" charset="0"/>
                <a:ea typeface="Arial" panose="020B0604020202020204" pitchFamily="34" charset="0"/>
              </a:rPr>
              <a:t>ALNco</a:t>
            </a:r>
            <a:r>
              <a:rPr lang="en-US" dirty="0">
                <a:solidFill>
                  <a:schemeClr val="tx1"/>
                </a:solidFill>
                <a:latin typeface="Arial" panose="020B0604020202020204" pitchFamily="34" charset="0"/>
                <a:ea typeface="Arial" panose="020B0604020202020204" pitchFamily="34" charset="0"/>
              </a:rPr>
              <a:t> role as part of senior management; EEF collaboration Senior Leaders and the LA</a:t>
            </a:r>
            <a:endParaRPr lang="en-GB" dirty="0">
              <a:solidFill>
                <a:schemeClr val="tx1"/>
              </a:solidFill>
              <a:latin typeface="Times New Roman" panose="02020603050405020304" pitchFamily="18" charset="0"/>
              <a:ea typeface="Times New Roman" panose="02020603050405020304" pitchFamily="18"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2243" y="0"/>
            <a:ext cx="1419757" cy="1329839"/>
          </a:xfrm>
          <a:prstGeom prst="rect">
            <a:avLst/>
          </a:prstGeom>
        </p:spPr>
      </p:pic>
    </p:spTree>
    <p:extLst>
      <p:ext uri="{BB962C8B-B14F-4D97-AF65-F5344CB8AC3E}">
        <p14:creationId xmlns:p14="http://schemas.microsoft.com/office/powerpoint/2010/main" val="2470040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24743" y="392154"/>
            <a:ext cx="9581804" cy="950457"/>
          </a:xfrm>
        </p:spPr>
        <p:txBody>
          <a:bodyPr>
            <a:normAutofit fontScale="90000"/>
          </a:bodyPr>
          <a:lstStyle/>
          <a:p>
            <a:r>
              <a:rPr lang="en-GB" sz="3600" b="1" dirty="0">
                <a:solidFill>
                  <a:srgbClr val="0070C0"/>
                </a:solidFill>
                <a:latin typeface="Arial" panose="020B0604020202020204" pitchFamily="34" charset="0"/>
                <a:cs typeface="Arial" panose="020B0604020202020204" pitchFamily="34" charset="0"/>
              </a:rPr>
              <a:t>Ysgol Gynradd Cogan Primary School</a:t>
            </a:r>
            <a:br>
              <a:rPr lang="en-GB" sz="3600" b="1" dirty="0">
                <a:solidFill>
                  <a:srgbClr val="0070C0"/>
                </a:solidFill>
                <a:latin typeface="Arial" panose="020B0604020202020204" pitchFamily="34" charset="0"/>
                <a:cs typeface="Arial" panose="020B0604020202020204" pitchFamily="34" charset="0"/>
              </a:rPr>
            </a:br>
            <a:r>
              <a:rPr lang="en-GB" sz="3600" b="1" dirty="0">
                <a:solidFill>
                  <a:srgbClr val="0070C0"/>
                </a:solidFill>
                <a:latin typeface="Arial" panose="020B0604020202020204" pitchFamily="34" charset="0"/>
                <a:cs typeface="Arial" panose="020B0604020202020204" pitchFamily="34" charset="0"/>
              </a:rPr>
              <a:t>2024-2027</a:t>
            </a:r>
            <a:br>
              <a:rPr lang="en-GB" sz="3600" b="1" dirty="0">
                <a:solidFill>
                  <a:srgbClr val="0070C0"/>
                </a:solidFill>
                <a:latin typeface="Arial" panose="020B0604020202020204" pitchFamily="34" charset="0"/>
                <a:cs typeface="Arial" panose="020B0604020202020204" pitchFamily="34" charset="0"/>
              </a:rPr>
            </a:br>
            <a:r>
              <a:rPr lang="en-GB" sz="2200" b="1" dirty="0">
                <a:solidFill>
                  <a:srgbClr val="0070C0"/>
                </a:solidFill>
                <a:latin typeface="Arial" panose="020B0604020202020204" pitchFamily="34" charset="0"/>
                <a:cs typeface="Arial" panose="020B0604020202020204" pitchFamily="34" charset="0"/>
              </a:rPr>
              <a:t>Encourage Effort : Celebrate Success</a:t>
            </a:r>
          </a:p>
        </p:txBody>
      </p:sp>
      <p:sp>
        <p:nvSpPr>
          <p:cNvPr id="3" name="Rounded Rectangle 52"/>
          <p:cNvSpPr>
            <a:spLocks noChangeArrowheads="1"/>
          </p:cNvSpPr>
          <p:nvPr/>
        </p:nvSpPr>
        <p:spPr bwMode="auto">
          <a:xfrm>
            <a:off x="3538314" y="1286510"/>
            <a:ext cx="2562225" cy="3181350"/>
          </a:xfrm>
          <a:prstGeom prst="roundRect">
            <a:avLst>
              <a:gd name="adj" fmla="val 16667"/>
            </a:avLst>
          </a:prstGeom>
          <a:solidFill>
            <a:srgbClr val="FFFFFF"/>
          </a:solidFill>
          <a:ln w="12700">
            <a:solidFill>
              <a:srgbClr val="4472C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Baseline</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Nursery / Reception baseline</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Independent writing observation</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Single Word Spelling Test (SWST)</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Salford Reading Assessment</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Phonic Assessment</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Big Maths</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Louven / SELFIE </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WellComm</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Renfrew</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Rounded Rectangle 5"/>
          <p:cNvSpPr/>
          <p:nvPr/>
        </p:nvSpPr>
        <p:spPr>
          <a:xfrm>
            <a:off x="241590" y="90488"/>
            <a:ext cx="1914525" cy="1228725"/>
          </a:xfrm>
          <a:prstGeom prst="roundRect">
            <a:avLst/>
          </a:prstGeom>
          <a:solidFill>
            <a:sysClr val="window" lastClr="FFFFFF"/>
          </a:solidFill>
          <a:ln w="12700" cap="flat" cmpd="sng" algn="ctr">
            <a:solidFill>
              <a:srgbClr val="4472C4"/>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sz="1600" b="1">
                <a:effectLst/>
                <a:latin typeface="Arial" panose="020B0604020202020204" pitchFamily="34" charset="0"/>
                <a:ea typeface="Times New Roman" panose="02020603050405020304" pitchFamily="18" charset="0"/>
              </a:rPr>
              <a:t>Universal Cycle of Assessment</a:t>
            </a:r>
            <a:endParaRPr lang="en-GB" sz="1200">
              <a:effectLst/>
              <a:latin typeface="Times New Roman" panose="02020603050405020304" pitchFamily="18" charset="0"/>
              <a:ea typeface="Times New Roman" panose="02020603050405020304" pitchFamily="18" charset="0"/>
            </a:endParaRPr>
          </a:p>
        </p:txBody>
      </p:sp>
      <p:sp>
        <p:nvSpPr>
          <p:cNvPr id="7" name="Right Arrow 6"/>
          <p:cNvSpPr/>
          <p:nvPr/>
        </p:nvSpPr>
        <p:spPr>
          <a:xfrm>
            <a:off x="6400799" y="1467918"/>
            <a:ext cx="390525" cy="438150"/>
          </a:xfrm>
          <a:prstGeom prst="rightArrow">
            <a:avLst/>
          </a:prstGeom>
          <a:solidFill>
            <a:sysClr val="windowText" lastClr="000000"/>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 name="Rounded Rectangle 50"/>
          <p:cNvSpPr>
            <a:spLocks noChangeArrowheads="1"/>
          </p:cNvSpPr>
          <p:nvPr/>
        </p:nvSpPr>
        <p:spPr bwMode="auto">
          <a:xfrm>
            <a:off x="6962775" y="1286510"/>
            <a:ext cx="1638300" cy="1123950"/>
          </a:xfrm>
          <a:prstGeom prst="roundRect">
            <a:avLst>
              <a:gd name="adj" fmla="val 16667"/>
            </a:avLst>
          </a:prstGeom>
          <a:solidFill>
            <a:srgbClr val="5B9BD5"/>
          </a:solidFill>
          <a:ln w="12700">
            <a:solidFill>
              <a:srgbClr val="41719C"/>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Progress Meeting </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Individual Progression Review (IPR)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 name="Right Arrow 8"/>
          <p:cNvSpPr/>
          <p:nvPr/>
        </p:nvSpPr>
        <p:spPr>
          <a:xfrm>
            <a:off x="8819515" y="1391865"/>
            <a:ext cx="419100" cy="447675"/>
          </a:xfrm>
          <a:prstGeom prst="rightArrow">
            <a:avLst/>
          </a:prstGeom>
          <a:solidFill>
            <a:sysClr val="windowText" lastClr="000000"/>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 name="Rounded Rectangle 41"/>
          <p:cNvSpPr>
            <a:spLocks noChangeArrowheads="1"/>
          </p:cNvSpPr>
          <p:nvPr/>
        </p:nvSpPr>
        <p:spPr bwMode="auto">
          <a:xfrm>
            <a:off x="9363075" y="891860"/>
            <a:ext cx="2590800" cy="1419225"/>
          </a:xfrm>
          <a:prstGeom prst="roundRect">
            <a:avLst>
              <a:gd name="adj" fmla="val 16667"/>
            </a:avLst>
          </a:prstGeom>
          <a:solidFill>
            <a:srgbClr val="FFFFFF"/>
          </a:solidFill>
          <a:ln w="12700">
            <a:solidFill>
              <a:srgbClr val="4472C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End of Autumn Term</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Independent writing observation</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Phonic Assessment</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Big Maths</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Down Arrow 10"/>
          <p:cNvSpPr/>
          <p:nvPr/>
        </p:nvSpPr>
        <p:spPr>
          <a:xfrm>
            <a:off x="10453687" y="2082518"/>
            <a:ext cx="485775" cy="514350"/>
          </a:xfrm>
          <a:prstGeom prst="downArrow">
            <a:avLst/>
          </a:prstGeom>
          <a:solidFill>
            <a:sysClr val="windowText" lastClr="000000"/>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8" name="Rounded Rectangle 62"/>
          <p:cNvSpPr>
            <a:spLocks noChangeArrowheads="1"/>
          </p:cNvSpPr>
          <p:nvPr/>
        </p:nvSpPr>
        <p:spPr bwMode="auto">
          <a:xfrm>
            <a:off x="9908425" y="2603946"/>
            <a:ext cx="1543050" cy="771525"/>
          </a:xfrm>
          <a:prstGeom prst="roundRect">
            <a:avLst>
              <a:gd name="adj" fmla="val 16667"/>
            </a:avLst>
          </a:prstGeom>
          <a:solidFill>
            <a:srgbClr val="5B9BD5"/>
          </a:solidFill>
          <a:ln w="12700">
            <a:solidFill>
              <a:srgbClr val="41719C"/>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Progress Meeting</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 name="Rounded Rectangle 49"/>
          <p:cNvSpPr>
            <a:spLocks noChangeArrowheads="1"/>
          </p:cNvSpPr>
          <p:nvPr/>
        </p:nvSpPr>
        <p:spPr bwMode="auto">
          <a:xfrm>
            <a:off x="9238615" y="5816080"/>
            <a:ext cx="2809875" cy="933450"/>
          </a:xfrm>
          <a:prstGeom prst="roundRect">
            <a:avLst>
              <a:gd name="adj" fmla="val 16667"/>
            </a:avLst>
          </a:prstGeom>
          <a:solidFill>
            <a:srgbClr val="FFFFFF"/>
          </a:solidFill>
          <a:ln w="12700">
            <a:solidFill>
              <a:srgbClr val="4472C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End of Spring Term</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Independent writing observation</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Phonic Assessment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 name="Down Arrow 14"/>
          <p:cNvSpPr/>
          <p:nvPr/>
        </p:nvSpPr>
        <p:spPr>
          <a:xfrm>
            <a:off x="10534649" y="5501681"/>
            <a:ext cx="323850" cy="514350"/>
          </a:xfrm>
          <a:prstGeom prst="downArrow">
            <a:avLst/>
          </a:prstGeom>
          <a:solidFill>
            <a:sysClr val="windowText" lastClr="000000"/>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6" name="Left Arrow 15"/>
          <p:cNvSpPr/>
          <p:nvPr/>
        </p:nvSpPr>
        <p:spPr>
          <a:xfrm>
            <a:off x="8542081" y="6072279"/>
            <a:ext cx="638175" cy="419100"/>
          </a:xfrm>
          <a:prstGeom prst="leftArrow">
            <a:avLst/>
          </a:prstGeom>
          <a:solidFill>
            <a:sysClr val="windowText" lastClr="000000"/>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ounded Rectangle 54"/>
          <p:cNvSpPr>
            <a:spLocks noChangeArrowheads="1"/>
          </p:cNvSpPr>
          <p:nvPr/>
        </p:nvSpPr>
        <p:spPr bwMode="auto">
          <a:xfrm>
            <a:off x="6649764" y="5896066"/>
            <a:ext cx="1543050" cy="771525"/>
          </a:xfrm>
          <a:prstGeom prst="roundRect">
            <a:avLst>
              <a:gd name="adj" fmla="val 16667"/>
            </a:avLst>
          </a:prstGeom>
          <a:solidFill>
            <a:srgbClr val="5B9BD5"/>
          </a:solidFill>
          <a:ln w="12700">
            <a:solidFill>
              <a:srgbClr val="41719C"/>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Progress Meeting</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 name="Rounded Rectangle 60"/>
          <p:cNvSpPr>
            <a:spLocks noChangeArrowheads="1"/>
          </p:cNvSpPr>
          <p:nvPr/>
        </p:nvSpPr>
        <p:spPr bwMode="auto">
          <a:xfrm>
            <a:off x="2499902" y="4904421"/>
            <a:ext cx="2362200" cy="1876425"/>
          </a:xfrm>
          <a:prstGeom prst="roundRect">
            <a:avLst>
              <a:gd name="adj" fmla="val 16667"/>
            </a:avLst>
          </a:prstGeom>
          <a:solidFill>
            <a:srgbClr val="FFFFFF"/>
          </a:solidFill>
          <a:ln w="12700">
            <a:solidFill>
              <a:srgbClr val="4472C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Summer Term</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Personalised Assessments</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Maths Assessment of Learning and Teaching (MaLT)</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Non-verbal reasoning</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Learner Progress Reports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 name="Left Arrow 18"/>
          <p:cNvSpPr/>
          <p:nvPr/>
        </p:nvSpPr>
        <p:spPr>
          <a:xfrm>
            <a:off x="5663412" y="6004832"/>
            <a:ext cx="542925" cy="409575"/>
          </a:xfrm>
          <a:prstGeom prst="leftArrow">
            <a:avLst/>
          </a:prstGeom>
          <a:solidFill>
            <a:sysClr val="windowText" lastClr="000000"/>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7" name="Oval 32"/>
          <p:cNvSpPr>
            <a:spLocks noChangeArrowheads="1"/>
          </p:cNvSpPr>
          <p:nvPr/>
        </p:nvSpPr>
        <p:spPr bwMode="auto">
          <a:xfrm>
            <a:off x="4430067" y="3871518"/>
            <a:ext cx="1761058" cy="1661393"/>
          </a:xfrm>
          <a:prstGeom prst="ellipse">
            <a:avLst/>
          </a:prstGeom>
          <a:gradFill rotWithShape="1">
            <a:gsLst>
              <a:gs pos="0">
                <a:srgbClr val="B1CBE9"/>
              </a:gs>
              <a:gs pos="50000">
                <a:srgbClr val="A3C1E5"/>
              </a:gs>
              <a:gs pos="100000">
                <a:srgbClr val="92B9E4"/>
              </a:gs>
            </a:gsLst>
            <a:lin ang="5400000"/>
          </a:gradFill>
          <a:ln w="6350">
            <a:solidFill>
              <a:srgbClr val="5B9BD5"/>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How will we know children are making progress?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Up Arrow 20"/>
          <p:cNvSpPr/>
          <p:nvPr/>
        </p:nvSpPr>
        <p:spPr>
          <a:xfrm>
            <a:off x="1386558" y="3818127"/>
            <a:ext cx="245550" cy="351106"/>
          </a:xfrm>
          <a:prstGeom prst="upArrow">
            <a:avLst/>
          </a:prstGeom>
          <a:solidFill>
            <a:sysClr val="windowText" lastClr="000000"/>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Up Arrow 21"/>
          <p:cNvSpPr/>
          <p:nvPr/>
        </p:nvSpPr>
        <p:spPr>
          <a:xfrm>
            <a:off x="1441607" y="2296403"/>
            <a:ext cx="190500" cy="323850"/>
          </a:xfrm>
          <a:prstGeom prst="upArrow">
            <a:avLst/>
          </a:prstGeom>
          <a:solidFill>
            <a:sysClr val="windowText" lastClr="000000"/>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Left Arrow 22"/>
          <p:cNvSpPr/>
          <p:nvPr/>
        </p:nvSpPr>
        <p:spPr>
          <a:xfrm>
            <a:off x="1860518" y="6091329"/>
            <a:ext cx="581025" cy="400050"/>
          </a:xfrm>
          <a:prstGeom prst="leftArrow">
            <a:avLst/>
          </a:prstGeom>
          <a:solidFill>
            <a:sysClr val="windowText" lastClr="000000"/>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Left Arrow 23"/>
          <p:cNvSpPr/>
          <p:nvPr/>
        </p:nvSpPr>
        <p:spPr>
          <a:xfrm rot="5400000">
            <a:off x="1296130" y="5560090"/>
            <a:ext cx="339337" cy="332616"/>
          </a:xfrm>
          <a:prstGeom prst="leftArrow">
            <a:avLst/>
          </a:prstGeom>
          <a:solidFill>
            <a:sysClr val="windowText" lastClr="000000"/>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8" name="Oval 40"/>
          <p:cNvSpPr>
            <a:spLocks noChangeArrowheads="1"/>
          </p:cNvSpPr>
          <p:nvPr/>
        </p:nvSpPr>
        <p:spPr bwMode="auto">
          <a:xfrm>
            <a:off x="6649205" y="2629956"/>
            <a:ext cx="2438400" cy="1457325"/>
          </a:xfrm>
          <a:prstGeom prst="ellipse">
            <a:avLst/>
          </a:prstGeom>
          <a:gradFill rotWithShape="1">
            <a:gsLst>
              <a:gs pos="0">
                <a:srgbClr val="B5D5A7"/>
              </a:gs>
              <a:gs pos="50000">
                <a:srgbClr val="AACE99"/>
              </a:gs>
              <a:gs pos="100000">
                <a:srgbClr val="9CCA86"/>
              </a:gs>
            </a:gsLst>
            <a:lin ang="5400000"/>
          </a:gradFill>
          <a:ln w="635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sng"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ALN</a:t>
            </a:r>
            <a:endParaRPr kumimoji="0" lang="en-US" altLang="en-US" sz="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7 Week Process for pupils identified as possibly having</a:t>
            </a: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1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ALN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cxnSp>
        <p:nvCxnSpPr>
          <p:cNvPr id="26" name="Straight Arrow Connector 25"/>
          <p:cNvCxnSpPr/>
          <p:nvPr/>
        </p:nvCxnSpPr>
        <p:spPr>
          <a:xfrm>
            <a:off x="6535024" y="2691447"/>
            <a:ext cx="466725" cy="228600"/>
          </a:xfrm>
          <a:prstGeom prst="straightConnector1">
            <a:avLst/>
          </a:prstGeom>
          <a:noFill/>
          <a:ln w="6350" cap="flat" cmpd="sng" algn="ctr">
            <a:solidFill>
              <a:sysClr val="windowText" lastClr="000000"/>
            </a:solidFill>
            <a:prstDash val="solid"/>
            <a:miter lim="800000"/>
            <a:tailEnd type="triangle"/>
          </a:ln>
          <a:effectLst/>
        </p:spPr>
      </p:cxnSp>
      <p:cxnSp>
        <p:nvCxnSpPr>
          <p:cNvPr id="27" name="Straight Arrow Connector 26"/>
          <p:cNvCxnSpPr/>
          <p:nvPr/>
        </p:nvCxnSpPr>
        <p:spPr>
          <a:xfrm>
            <a:off x="7883592" y="2433514"/>
            <a:ext cx="9525" cy="438150"/>
          </a:xfrm>
          <a:prstGeom prst="straightConnector1">
            <a:avLst/>
          </a:prstGeom>
          <a:noFill/>
          <a:ln w="6350" cap="flat" cmpd="sng" algn="ctr">
            <a:solidFill>
              <a:sysClr val="windowText" lastClr="000000"/>
            </a:solidFill>
            <a:prstDash val="solid"/>
            <a:miter lim="800000"/>
            <a:tailEnd type="triangle"/>
          </a:ln>
          <a:effectLst/>
        </p:spPr>
      </p:cxnSp>
      <p:cxnSp>
        <p:nvCxnSpPr>
          <p:cNvPr id="28" name="Straight Arrow Connector 27"/>
          <p:cNvCxnSpPr/>
          <p:nvPr/>
        </p:nvCxnSpPr>
        <p:spPr>
          <a:xfrm flipH="1">
            <a:off x="8601075" y="2453850"/>
            <a:ext cx="561975" cy="371475"/>
          </a:xfrm>
          <a:prstGeom prst="straightConnector1">
            <a:avLst/>
          </a:prstGeom>
          <a:noFill/>
          <a:ln w="6350" cap="flat" cmpd="sng" algn="ctr">
            <a:solidFill>
              <a:sysClr val="windowText" lastClr="000000"/>
            </a:solidFill>
            <a:prstDash val="solid"/>
            <a:miter lim="800000"/>
            <a:tailEnd type="triangle"/>
          </a:ln>
          <a:effectLst/>
        </p:spPr>
      </p:cxnSp>
      <p:cxnSp>
        <p:nvCxnSpPr>
          <p:cNvPr id="29" name="Straight Arrow Connector 28"/>
          <p:cNvCxnSpPr/>
          <p:nvPr/>
        </p:nvCxnSpPr>
        <p:spPr>
          <a:xfrm flipH="1" flipV="1">
            <a:off x="8946893" y="3154183"/>
            <a:ext cx="466725" cy="76200"/>
          </a:xfrm>
          <a:prstGeom prst="straightConnector1">
            <a:avLst/>
          </a:prstGeom>
          <a:noFill/>
          <a:ln w="6350" cap="flat" cmpd="sng" algn="ctr">
            <a:solidFill>
              <a:sysClr val="windowText" lastClr="000000"/>
            </a:solidFill>
            <a:prstDash val="solid"/>
            <a:miter lim="800000"/>
            <a:tailEnd type="triangle"/>
          </a:ln>
          <a:effectLst/>
        </p:spPr>
      </p:cxnSp>
      <p:cxnSp>
        <p:nvCxnSpPr>
          <p:cNvPr id="30" name="Straight Arrow Connector 29"/>
          <p:cNvCxnSpPr/>
          <p:nvPr/>
        </p:nvCxnSpPr>
        <p:spPr>
          <a:xfrm flipH="1" flipV="1">
            <a:off x="8428107" y="3835710"/>
            <a:ext cx="714375" cy="809625"/>
          </a:xfrm>
          <a:prstGeom prst="straightConnector1">
            <a:avLst/>
          </a:prstGeom>
          <a:noFill/>
          <a:ln w="6350" cap="flat" cmpd="sng" algn="ctr">
            <a:solidFill>
              <a:sysClr val="windowText" lastClr="000000"/>
            </a:solidFill>
            <a:prstDash val="solid"/>
            <a:miter lim="800000"/>
            <a:tailEnd type="triangle"/>
          </a:ln>
          <a:effectLst/>
        </p:spPr>
      </p:cxnSp>
      <p:sp>
        <p:nvSpPr>
          <p:cNvPr id="20" name="Oval 38"/>
          <p:cNvSpPr>
            <a:spLocks noChangeArrowheads="1"/>
          </p:cNvSpPr>
          <p:nvPr/>
        </p:nvSpPr>
        <p:spPr bwMode="auto">
          <a:xfrm>
            <a:off x="6416382" y="4290325"/>
            <a:ext cx="1952625" cy="1476375"/>
          </a:xfrm>
          <a:prstGeom prst="ellipse">
            <a:avLst/>
          </a:prstGeom>
          <a:gradFill rotWithShape="1">
            <a:gsLst>
              <a:gs pos="0">
                <a:srgbClr val="B5D5A7"/>
              </a:gs>
              <a:gs pos="50000">
                <a:srgbClr val="AACE99"/>
              </a:gs>
              <a:gs pos="100000">
                <a:srgbClr val="9CCA86"/>
              </a:gs>
            </a:gsLst>
            <a:lin ang="5400000"/>
          </a:gradFill>
          <a:ln w="635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Annual IDP reviews for children identified as having ALN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 name="Arrow: Down 39"/>
          <p:cNvSpPr/>
          <p:nvPr/>
        </p:nvSpPr>
        <p:spPr>
          <a:xfrm rot="1110831">
            <a:off x="7598092" y="3885901"/>
            <a:ext cx="367665" cy="673735"/>
          </a:xfrm>
          <a:prstGeom prst="down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Rectangle 30"/>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31" name="Rectangle 31"/>
          <p:cNvSpPr>
            <a:spLocks noChangeArrowheads="1"/>
          </p:cNvSpPr>
          <p:nvPr/>
        </p:nvSpPr>
        <p:spPr bwMode="auto">
          <a:xfrm>
            <a:off x="0" y="45720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4" name="Rectangle 44"/>
          <p:cNvSpPr>
            <a:spLocks noChangeArrowheads="1"/>
          </p:cNvSpPr>
          <p:nvPr/>
        </p:nvSpPr>
        <p:spPr bwMode="auto">
          <a:xfrm>
            <a:off x="0" y="14287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37" name="Rounded Rectangle 36"/>
          <p:cNvSpPr/>
          <p:nvPr/>
        </p:nvSpPr>
        <p:spPr>
          <a:xfrm>
            <a:off x="624558" y="1427107"/>
            <a:ext cx="1800225" cy="809625"/>
          </a:xfrm>
          <a:prstGeom prst="roundRect">
            <a:avLst/>
          </a:prstGeom>
          <a:solidFill>
            <a:srgbClr val="5B9BD5"/>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sz="1600" b="1">
                <a:effectLst/>
                <a:latin typeface="Times New Roman" panose="02020603050405020304" pitchFamily="18" charset="0"/>
                <a:ea typeface="Times New Roman" panose="02020603050405020304" pitchFamily="18" charset="0"/>
              </a:rPr>
              <a:t>Whole School Review</a:t>
            </a:r>
            <a:endParaRPr lang="en-GB" sz="1200">
              <a:effectLst/>
              <a:latin typeface="Times New Roman" panose="02020603050405020304" pitchFamily="18" charset="0"/>
              <a:ea typeface="Times New Roman" panose="02020603050405020304" pitchFamily="18" charset="0"/>
            </a:endParaRPr>
          </a:p>
        </p:txBody>
      </p:sp>
      <p:sp>
        <p:nvSpPr>
          <p:cNvPr id="38" name="Rounded Rectangle 37"/>
          <p:cNvSpPr/>
          <p:nvPr/>
        </p:nvSpPr>
        <p:spPr>
          <a:xfrm>
            <a:off x="626992" y="2670857"/>
            <a:ext cx="1905000" cy="1076325"/>
          </a:xfrm>
          <a:prstGeom prst="roundRect">
            <a:avLst/>
          </a:prstGeom>
          <a:solidFill>
            <a:srgbClr val="5B9BD5"/>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sz="1400" b="1">
                <a:effectLst/>
                <a:latin typeface="Arial" panose="020B0604020202020204" pitchFamily="34" charset="0"/>
                <a:ea typeface="Times New Roman" panose="02020603050405020304" pitchFamily="18" charset="0"/>
              </a:rPr>
              <a:t>End of Year</a:t>
            </a:r>
            <a:endParaRPr lang="en-GB" sz="1200">
              <a:effectLst/>
              <a:latin typeface="Times New Roman" panose="02020603050405020304" pitchFamily="18" charset="0"/>
              <a:ea typeface="Times New Roman" panose="02020603050405020304" pitchFamily="18" charset="0"/>
            </a:endParaRPr>
          </a:p>
          <a:p>
            <a:pPr algn="ctr">
              <a:spcAft>
                <a:spcPts val="0"/>
              </a:spcAft>
            </a:pPr>
            <a:r>
              <a:rPr lang="en-US" sz="1400" b="1">
                <a:effectLst/>
                <a:latin typeface="Arial" panose="020B0604020202020204" pitchFamily="34" charset="0"/>
                <a:ea typeface="Times New Roman" panose="02020603050405020304" pitchFamily="18" charset="0"/>
              </a:rPr>
              <a:t>Progress Meeting</a:t>
            </a:r>
            <a:endParaRPr lang="en-GB" sz="1200">
              <a:effectLst/>
              <a:latin typeface="Times New Roman" panose="02020603050405020304" pitchFamily="18" charset="0"/>
              <a:ea typeface="Times New Roman" panose="02020603050405020304" pitchFamily="18" charset="0"/>
            </a:endParaRPr>
          </a:p>
          <a:p>
            <a:pPr algn="ctr">
              <a:spcAft>
                <a:spcPts val="0"/>
              </a:spcAft>
            </a:pPr>
            <a:r>
              <a:rPr lang="en-US" sz="1400" b="1" i="1">
                <a:effectLst/>
                <a:latin typeface="Arial" panose="020B0604020202020204" pitchFamily="34" charset="0"/>
                <a:ea typeface="Times New Roman" panose="02020603050405020304" pitchFamily="18" charset="0"/>
              </a:rPr>
              <a:t>Transition</a:t>
            </a:r>
            <a:endParaRPr lang="en-GB" sz="1200">
              <a:effectLst/>
              <a:latin typeface="Times New Roman" panose="02020603050405020304" pitchFamily="18" charset="0"/>
              <a:ea typeface="Times New Roman" panose="02020603050405020304" pitchFamily="18" charset="0"/>
            </a:endParaRPr>
          </a:p>
        </p:txBody>
      </p:sp>
      <p:sp>
        <p:nvSpPr>
          <p:cNvPr id="39" name="Rounded Rectangle 38"/>
          <p:cNvSpPr/>
          <p:nvPr/>
        </p:nvSpPr>
        <p:spPr>
          <a:xfrm>
            <a:off x="503404" y="4181307"/>
            <a:ext cx="1996498" cy="1351604"/>
          </a:xfrm>
          <a:prstGeom prst="roundRect">
            <a:avLst/>
          </a:prstGeom>
          <a:solidFill>
            <a:sysClr val="window" lastClr="FFFFFF"/>
          </a:solidFill>
          <a:ln w="12700" cap="flat" cmpd="sng" algn="ctr">
            <a:solidFill>
              <a:srgbClr val="4472C4"/>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sz="1200" b="1">
                <a:effectLst/>
                <a:latin typeface="Arial" panose="020B0604020202020204" pitchFamily="34" charset="0"/>
                <a:ea typeface="Times New Roman" panose="02020603050405020304" pitchFamily="18" charset="0"/>
              </a:rPr>
              <a:t>End of Summer Term</a:t>
            </a:r>
            <a:endParaRPr lang="en-GB" sz="1200">
              <a:effectLst/>
              <a:latin typeface="Times New Roman" panose="02020603050405020304" pitchFamily="18" charset="0"/>
              <a:ea typeface="Times New Roman" panose="02020603050405020304" pitchFamily="18" charset="0"/>
            </a:endParaRPr>
          </a:p>
          <a:p>
            <a:pPr algn="ctr">
              <a:spcAft>
                <a:spcPts val="0"/>
              </a:spcAft>
            </a:pPr>
            <a:r>
              <a:rPr lang="en-US" sz="1200">
                <a:effectLst/>
                <a:latin typeface="Arial" panose="020B0604020202020204" pitchFamily="34" charset="0"/>
                <a:ea typeface="Times New Roman" panose="02020603050405020304" pitchFamily="18" charset="0"/>
              </a:rPr>
              <a:t>Independent writing assessment</a:t>
            </a:r>
            <a:endParaRPr lang="en-GB" sz="1200">
              <a:effectLst/>
              <a:latin typeface="Times New Roman" panose="02020603050405020304" pitchFamily="18" charset="0"/>
              <a:ea typeface="Times New Roman" panose="02020603050405020304" pitchFamily="18" charset="0"/>
            </a:endParaRPr>
          </a:p>
          <a:p>
            <a:pPr algn="ctr">
              <a:spcAft>
                <a:spcPts val="0"/>
              </a:spcAft>
            </a:pPr>
            <a:r>
              <a:rPr lang="en-US" sz="1200">
                <a:effectLst/>
                <a:latin typeface="Arial" panose="020B0604020202020204" pitchFamily="34" charset="0"/>
                <a:ea typeface="Times New Roman" panose="02020603050405020304" pitchFamily="18" charset="0"/>
              </a:rPr>
              <a:t>Big Maths</a:t>
            </a:r>
            <a:endParaRPr lang="en-GB" sz="1200">
              <a:effectLst/>
              <a:latin typeface="Times New Roman" panose="02020603050405020304" pitchFamily="18" charset="0"/>
              <a:ea typeface="Times New Roman" panose="02020603050405020304" pitchFamily="18" charset="0"/>
            </a:endParaRPr>
          </a:p>
        </p:txBody>
      </p:sp>
      <p:sp>
        <p:nvSpPr>
          <p:cNvPr id="40" name="Rectangle: Rounded Corners 28"/>
          <p:cNvSpPr/>
          <p:nvPr/>
        </p:nvSpPr>
        <p:spPr>
          <a:xfrm>
            <a:off x="77434" y="5917687"/>
            <a:ext cx="1762125" cy="885825"/>
          </a:xfrm>
          <a:prstGeom prst="roundRect">
            <a:avLst/>
          </a:prstGeom>
          <a:solidFill>
            <a:srgbClr val="5B9BD5"/>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sz="1200" b="1">
                <a:effectLst/>
                <a:latin typeface="Arial" panose="020B0604020202020204" pitchFamily="34" charset="0"/>
                <a:ea typeface="Times New Roman" panose="02020603050405020304" pitchFamily="18" charset="0"/>
              </a:rPr>
              <a:t>Individual Progression Review</a:t>
            </a:r>
            <a:endParaRPr lang="en-GB" sz="1200">
              <a:effectLst/>
              <a:latin typeface="Times New Roman" panose="02020603050405020304" pitchFamily="18" charset="0"/>
              <a:ea typeface="Times New Roman" panose="02020603050405020304" pitchFamily="18" charset="0"/>
            </a:endParaRPr>
          </a:p>
          <a:p>
            <a:pPr algn="ctr">
              <a:spcAft>
                <a:spcPts val="0"/>
              </a:spcAft>
            </a:pPr>
            <a:r>
              <a:rPr lang="en-US" sz="1200" b="1">
                <a:effectLst/>
                <a:latin typeface="Arial" panose="020B0604020202020204" pitchFamily="34" charset="0"/>
                <a:ea typeface="Times New Roman" panose="02020603050405020304" pitchFamily="18" charset="0"/>
              </a:rPr>
              <a:t>(IPR)</a:t>
            </a:r>
            <a:endParaRPr lang="en-GB" sz="1200">
              <a:effectLst/>
              <a:latin typeface="Times New Roman" panose="02020603050405020304" pitchFamily="18" charset="0"/>
              <a:ea typeface="Times New Roman" panose="02020603050405020304" pitchFamily="18" charset="0"/>
            </a:endParaRPr>
          </a:p>
        </p:txBody>
      </p:sp>
      <p:pic>
        <p:nvPicPr>
          <p:cNvPr id="33" name="Picture 32"/>
          <p:cNvPicPr>
            <a:picLocks noChangeAspect="1"/>
          </p:cNvPicPr>
          <p:nvPr/>
        </p:nvPicPr>
        <p:blipFill>
          <a:blip r:embed="rId2"/>
          <a:stretch>
            <a:fillRect/>
          </a:stretch>
        </p:blipFill>
        <p:spPr>
          <a:xfrm>
            <a:off x="8897280" y="3754336"/>
            <a:ext cx="3181794" cy="1848108"/>
          </a:xfrm>
          <a:prstGeom prst="rect">
            <a:avLst/>
          </a:prstGeom>
        </p:spPr>
      </p:pic>
      <p:sp>
        <p:nvSpPr>
          <p:cNvPr id="13" name="Down Arrow 12"/>
          <p:cNvSpPr/>
          <p:nvPr/>
        </p:nvSpPr>
        <p:spPr>
          <a:xfrm>
            <a:off x="10489736" y="3331142"/>
            <a:ext cx="485775" cy="628650"/>
          </a:xfrm>
          <a:prstGeom prst="downArrow">
            <a:avLst/>
          </a:prstGeom>
          <a:solidFill>
            <a:sysClr val="windowText" lastClr="000000"/>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Tree>
    <p:extLst>
      <p:ext uri="{BB962C8B-B14F-4D97-AF65-F5344CB8AC3E}">
        <p14:creationId xmlns:p14="http://schemas.microsoft.com/office/powerpoint/2010/main" val="2987735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24743" y="392154"/>
            <a:ext cx="9581804" cy="950457"/>
          </a:xfrm>
        </p:spPr>
        <p:txBody>
          <a:bodyPr>
            <a:normAutofit fontScale="90000"/>
          </a:bodyPr>
          <a:lstStyle/>
          <a:p>
            <a:r>
              <a:rPr lang="en-GB" sz="3600" b="1" dirty="0">
                <a:solidFill>
                  <a:srgbClr val="0070C0"/>
                </a:solidFill>
                <a:latin typeface="Arial" panose="020B0604020202020204" pitchFamily="34" charset="0"/>
                <a:cs typeface="Arial" panose="020B0604020202020204" pitchFamily="34" charset="0"/>
              </a:rPr>
              <a:t>Ysgol Gynradd Cogan Primary School</a:t>
            </a:r>
            <a:br>
              <a:rPr lang="en-GB" sz="3600" b="1" dirty="0">
                <a:solidFill>
                  <a:srgbClr val="0070C0"/>
                </a:solidFill>
                <a:latin typeface="Arial" panose="020B0604020202020204" pitchFamily="34" charset="0"/>
                <a:cs typeface="Arial" panose="020B0604020202020204" pitchFamily="34" charset="0"/>
              </a:rPr>
            </a:br>
            <a:r>
              <a:rPr lang="en-GB" sz="3600" b="1" dirty="0">
                <a:solidFill>
                  <a:srgbClr val="0070C0"/>
                </a:solidFill>
                <a:latin typeface="Arial" panose="020B0604020202020204" pitchFamily="34" charset="0"/>
                <a:cs typeface="Arial" panose="020B0604020202020204" pitchFamily="34" charset="0"/>
              </a:rPr>
              <a:t>2024-2027</a:t>
            </a:r>
            <a:br>
              <a:rPr lang="en-GB" sz="3600" b="1" dirty="0">
                <a:solidFill>
                  <a:srgbClr val="0070C0"/>
                </a:solidFill>
                <a:latin typeface="Arial" panose="020B0604020202020204" pitchFamily="34" charset="0"/>
                <a:cs typeface="Arial" panose="020B0604020202020204" pitchFamily="34" charset="0"/>
              </a:rPr>
            </a:br>
            <a:r>
              <a:rPr lang="en-GB" sz="2200" b="1" dirty="0">
                <a:solidFill>
                  <a:srgbClr val="0070C0"/>
                </a:solidFill>
                <a:latin typeface="Arial" panose="020B0604020202020204" pitchFamily="34" charset="0"/>
                <a:cs typeface="Arial" panose="020B0604020202020204" pitchFamily="34" charset="0"/>
              </a:rPr>
              <a:t>Encourage Effort : Celebrate Success</a:t>
            </a:r>
          </a:p>
        </p:txBody>
      </p:sp>
      <p:sp>
        <p:nvSpPr>
          <p:cNvPr id="31" name="TextBox 30"/>
          <p:cNvSpPr txBox="1"/>
          <p:nvPr/>
        </p:nvSpPr>
        <p:spPr>
          <a:xfrm>
            <a:off x="-870467" y="6447626"/>
            <a:ext cx="6422677" cy="369332"/>
          </a:xfrm>
          <a:prstGeom prst="rect">
            <a:avLst/>
          </a:prstGeom>
          <a:noFill/>
        </p:spPr>
        <p:txBody>
          <a:bodyPr wrap="square" rtlCol="0">
            <a:spAutoFit/>
          </a:bodyPr>
          <a:lstStyle/>
          <a:p>
            <a:pPr algn="r"/>
            <a:r>
              <a:rPr lang="en-GB" dirty="0"/>
              <a:t>Areas of School Improvement- Whole staff and Governors</a:t>
            </a:r>
          </a:p>
        </p:txBody>
      </p:sp>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06547" y="-98177"/>
            <a:ext cx="1419757" cy="1329839"/>
          </a:xfrm>
          <a:prstGeom prst="rect">
            <a:avLst/>
          </a:prstGeom>
        </p:spPr>
      </p:pic>
      <p:grpSp>
        <p:nvGrpSpPr>
          <p:cNvPr id="33" name="Group 32"/>
          <p:cNvGrpSpPr/>
          <p:nvPr/>
        </p:nvGrpSpPr>
        <p:grpSpPr>
          <a:xfrm>
            <a:off x="1385453" y="1231662"/>
            <a:ext cx="10096471" cy="5385628"/>
            <a:chOff x="-175937" y="-352423"/>
            <a:chExt cx="9872483" cy="6228073"/>
          </a:xfrm>
        </p:grpSpPr>
        <p:sp>
          <p:nvSpPr>
            <p:cNvPr id="34" name="Rounded Rectangle 33"/>
            <p:cNvSpPr/>
            <p:nvPr/>
          </p:nvSpPr>
          <p:spPr>
            <a:xfrm>
              <a:off x="33612" y="391070"/>
              <a:ext cx="3619434" cy="688537"/>
            </a:xfrm>
            <a:prstGeom prst="roundRect">
              <a:avLst>
                <a:gd name="adj" fmla="val 16667"/>
              </a:avLst>
            </a:prstGeom>
            <a:solidFill>
              <a:srgbClr val="FF99CC"/>
            </a:solidFill>
            <a:ln>
              <a:noFill/>
            </a:ln>
          </p:spPr>
          <p:txBody>
            <a:bodyPr spcFirstLastPara="1" wrap="square" lIns="91425" tIns="91425" rIns="91425" bIns="91425" anchor="ctr" anchorCtr="0">
              <a:noAutofit/>
            </a:bodyPr>
            <a:lstStyle/>
            <a:p>
              <a:pPr>
                <a:spcAft>
                  <a:spcPts val="0"/>
                </a:spcAft>
              </a:pPr>
              <a:r>
                <a:rPr lang="en-US"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p:txBody>
        </p:sp>
        <p:sp>
          <p:nvSpPr>
            <p:cNvPr id="35" name="Rectangle 34"/>
            <p:cNvSpPr/>
            <p:nvPr/>
          </p:nvSpPr>
          <p:spPr>
            <a:xfrm>
              <a:off x="-175937" y="1516489"/>
              <a:ext cx="9201150" cy="2695569"/>
            </a:xfrm>
            <a:prstGeom prst="rect">
              <a:avLst/>
            </a:prstGeom>
            <a:noFill/>
            <a:ln>
              <a:noFill/>
            </a:ln>
          </p:spPr>
          <p:txBody>
            <a:bodyPr spcFirstLastPara="1" wrap="square" lIns="91425" tIns="91425" rIns="91425" bIns="91425" anchor="ctr" anchorCtr="0">
              <a:noAutofit/>
            </a:bodyPr>
            <a:lstStyle/>
            <a:p>
              <a:pPr>
                <a:spcAft>
                  <a:spcPts val="0"/>
                </a:spcAft>
              </a:pPr>
              <a:r>
                <a:rPr lang="en-US"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p:txBody>
        </p:sp>
        <p:sp>
          <p:nvSpPr>
            <p:cNvPr id="36" name="Right Arrow 35"/>
            <p:cNvSpPr/>
            <p:nvPr/>
          </p:nvSpPr>
          <p:spPr>
            <a:xfrm>
              <a:off x="3618849" y="-352423"/>
              <a:ext cx="6050288" cy="2247745"/>
            </a:xfrm>
            <a:prstGeom prst="rightArrow">
              <a:avLst>
                <a:gd name="adj1" fmla="val 75000"/>
                <a:gd name="adj2" fmla="val 50000"/>
              </a:avLst>
            </a:prstGeom>
            <a:solidFill>
              <a:srgbClr val="FF99CC">
                <a:alpha val="89803"/>
              </a:srgbClr>
            </a:solidFill>
            <a:ln>
              <a:noFill/>
            </a:ln>
          </p:spPr>
          <p:txBody>
            <a:bodyPr spcFirstLastPara="1" wrap="square" lIns="91425" tIns="91425" rIns="91425" bIns="91425" anchor="ctr" anchorCtr="0">
              <a:noAutofit/>
            </a:bodyPr>
            <a:lstStyle/>
            <a:p>
              <a:pPr>
                <a:spcAft>
                  <a:spcPts val="0"/>
                </a:spcAft>
              </a:pPr>
              <a:r>
                <a:rPr lang="en-US"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p:txBody>
        </p:sp>
        <p:sp>
          <p:nvSpPr>
            <p:cNvPr id="37" name="Text Box 4"/>
            <p:cNvSpPr txBox="1"/>
            <p:nvPr/>
          </p:nvSpPr>
          <p:spPr>
            <a:xfrm>
              <a:off x="3618849" y="-28256"/>
              <a:ext cx="5316668" cy="1676078"/>
            </a:xfrm>
            <a:prstGeom prst="rect">
              <a:avLst/>
            </a:prstGeom>
            <a:solidFill>
              <a:srgbClr val="FF99CC"/>
            </a:solidFill>
            <a:ln>
              <a:noFill/>
            </a:ln>
          </p:spPr>
          <p:txBody>
            <a:bodyPr spcFirstLastPara="1" wrap="square" lIns="11425" tIns="11425" rIns="11425" bIns="11425" anchor="t" anchorCtr="0">
              <a:noAutofit/>
            </a:bodyPr>
            <a:lstStyle/>
            <a:p>
              <a:pPr algn="ctr">
                <a:spcAft>
                  <a:spcPts val="0"/>
                </a:spcAft>
                <a:tabLst>
                  <a:tab pos="4000500" algn="l"/>
                </a:tabLst>
              </a:pPr>
              <a:r>
                <a:rPr lang="en-US" sz="1400" dirty="0">
                  <a:effectLst/>
                  <a:latin typeface="Arial" panose="020B0604020202020204" pitchFamily="34" charset="0"/>
                  <a:ea typeface="Arial" panose="020B0604020202020204" pitchFamily="34" charset="0"/>
                </a:rPr>
                <a:t>.</a:t>
              </a:r>
              <a:endParaRPr lang="en-GB" sz="1200" dirty="0">
                <a:effectLst/>
                <a:latin typeface="Times New Roman" panose="02020603050405020304" pitchFamily="18" charset="0"/>
                <a:ea typeface="Times New Roman" panose="02020603050405020304" pitchFamily="18" charset="0"/>
              </a:endParaRPr>
            </a:p>
            <a:p>
              <a:pPr algn="ctr">
                <a:spcAft>
                  <a:spcPts val="0"/>
                </a:spcAft>
                <a:tabLst>
                  <a:tab pos="4000500" algn="l"/>
                </a:tabLst>
              </a:pPr>
              <a:r>
                <a:rPr lang="en-US" sz="1400" dirty="0">
                  <a:solidFill>
                    <a:srgbClr val="000000"/>
                  </a:solidFill>
                  <a:effectLst/>
                  <a:latin typeface="Calibri" panose="020F0502020204030204" pitchFamily="34" charset="0"/>
                  <a:ea typeface="Arial" panose="020B0604020202020204" pitchFamily="34" charset="0"/>
                </a:rPr>
                <a:t> </a:t>
              </a:r>
              <a:endParaRPr lang="en-GB" sz="1200" dirty="0">
                <a:effectLst/>
                <a:latin typeface="Times New Roman" panose="02020603050405020304" pitchFamily="18" charset="0"/>
                <a:ea typeface="Times New Roman" panose="02020603050405020304" pitchFamily="18" charset="0"/>
              </a:endParaRPr>
            </a:p>
          </p:txBody>
        </p:sp>
        <p:sp>
          <p:nvSpPr>
            <p:cNvPr id="38" name="Text Box 6"/>
            <p:cNvSpPr txBox="1"/>
            <p:nvPr/>
          </p:nvSpPr>
          <p:spPr>
            <a:xfrm>
              <a:off x="33612" y="34158"/>
              <a:ext cx="3552210" cy="621313"/>
            </a:xfrm>
            <a:prstGeom prst="rect">
              <a:avLst/>
            </a:prstGeom>
            <a:noFill/>
            <a:ln>
              <a:noFill/>
            </a:ln>
          </p:spPr>
          <p:txBody>
            <a:bodyPr spcFirstLastPara="1" wrap="square" lIns="72375" tIns="36175" rIns="72375" bIns="36175" anchor="ctr" anchorCtr="0">
              <a:noAutofit/>
            </a:bodyPr>
            <a:lstStyle/>
            <a:p>
              <a:pPr algn="ctr">
                <a:lnSpc>
                  <a:spcPct val="89000"/>
                </a:lnSpc>
                <a:spcAft>
                  <a:spcPts val="0"/>
                </a:spcAft>
              </a:pPr>
              <a:r>
                <a:rPr lang="en-US"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p:txBody>
        </p:sp>
        <p:sp>
          <p:nvSpPr>
            <p:cNvPr id="39" name="Right Arrow 38"/>
            <p:cNvSpPr/>
            <p:nvPr/>
          </p:nvSpPr>
          <p:spPr>
            <a:xfrm>
              <a:off x="3585822" y="1785055"/>
              <a:ext cx="6102365" cy="2101137"/>
            </a:xfrm>
            <a:prstGeom prst="rightArrow">
              <a:avLst>
                <a:gd name="adj1" fmla="val 75000"/>
                <a:gd name="adj2" fmla="val 50000"/>
              </a:avLst>
            </a:prstGeom>
            <a:solidFill>
              <a:srgbClr val="C4E0B2">
                <a:alpha val="89803"/>
              </a:srgbClr>
            </a:solidFill>
            <a:ln>
              <a:noFill/>
            </a:ln>
          </p:spPr>
          <p:txBody>
            <a:bodyPr spcFirstLastPara="1" wrap="square" lIns="91425" tIns="91425" rIns="91425" bIns="91425" anchor="ctr" anchorCtr="0">
              <a:noAutofit/>
            </a:bodyPr>
            <a:lstStyle/>
            <a:p>
              <a:pPr>
                <a:spcAft>
                  <a:spcPts val="0"/>
                </a:spcAft>
              </a:pPr>
              <a:r>
                <a:rPr lang="en-US"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p:txBody>
        </p:sp>
        <p:sp>
          <p:nvSpPr>
            <p:cNvPr id="40" name="Text Box 8"/>
            <p:cNvSpPr txBox="1"/>
            <p:nvPr/>
          </p:nvSpPr>
          <p:spPr>
            <a:xfrm>
              <a:off x="3571809" y="2271476"/>
              <a:ext cx="5170950" cy="1700441"/>
            </a:xfrm>
            <a:prstGeom prst="rect">
              <a:avLst/>
            </a:prstGeom>
            <a:noFill/>
            <a:ln>
              <a:noFill/>
            </a:ln>
          </p:spPr>
          <p:txBody>
            <a:bodyPr spcFirstLastPara="1" wrap="square" lIns="11425" tIns="11425" rIns="11425" bIns="11425" anchor="t" anchorCtr="0">
              <a:noAutofit/>
            </a:bodyPr>
            <a:lstStyle/>
            <a:p>
              <a:pPr marL="171450" indent="114300" algn="ctr">
                <a:lnSpc>
                  <a:spcPct val="89000"/>
                </a:lnSpc>
                <a:spcAft>
                  <a:spcPts val="0"/>
                </a:spcAft>
              </a:pPr>
              <a:r>
                <a:rPr lang="en-US" sz="1400">
                  <a:effectLst/>
                  <a:latin typeface="Arial" panose="020B0604020202020204" pitchFamily="34" charset="0"/>
                  <a:ea typeface="Arial" panose="020B0604020202020204" pitchFamily="34" charset="0"/>
                </a:rPr>
                <a:t>Ensuring the school environment is safe and secure and supports learners and practitioners’ wellbeing and learning. Children are respected and fairly treated and come to school regularly. There are opportunities to be independent and to lead and support and guidance to reach their next steps in development.</a:t>
              </a:r>
              <a:endParaRPr lang="en-GB" sz="1200">
                <a:effectLst/>
                <a:latin typeface="Times New Roman" panose="02020603050405020304" pitchFamily="18" charset="0"/>
                <a:ea typeface="Times New Roman" panose="02020603050405020304" pitchFamily="18" charset="0"/>
              </a:endParaRPr>
            </a:p>
          </p:txBody>
        </p:sp>
        <p:sp>
          <p:nvSpPr>
            <p:cNvPr id="41" name="Rounded Rectangle 40"/>
            <p:cNvSpPr/>
            <p:nvPr/>
          </p:nvSpPr>
          <p:spPr>
            <a:xfrm>
              <a:off x="33612" y="2537954"/>
              <a:ext cx="3619434" cy="688537"/>
            </a:xfrm>
            <a:prstGeom prst="roundRect">
              <a:avLst>
                <a:gd name="adj" fmla="val 16667"/>
              </a:avLst>
            </a:prstGeom>
            <a:solidFill>
              <a:srgbClr val="C4E0B2"/>
            </a:solidFill>
            <a:ln>
              <a:noFill/>
            </a:ln>
          </p:spPr>
          <p:txBody>
            <a:bodyPr spcFirstLastPara="1" wrap="square" lIns="91425" tIns="91425" rIns="91425" bIns="91425" anchor="ctr" anchorCtr="0">
              <a:noAutofit/>
            </a:bodyPr>
            <a:lstStyle/>
            <a:p>
              <a:pPr>
                <a:spcAft>
                  <a:spcPts val="0"/>
                </a:spcAft>
              </a:pPr>
              <a:r>
                <a:rPr lang="en-US"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p:txBody>
        </p:sp>
        <p:sp>
          <p:nvSpPr>
            <p:cNvPr id="42" name="Text Box 10"/>
            <p:cNvSpPr txBox="1"/>
            <p:nvPr/>
          </p:nvSpPr>
          <p:spPr>
            <a:xfrm>
              <a:off x="19599" y="2580912"/>
              <a:ext cx="3552210" cy="621313"/>
            </a:xfrm>
            <a:prstGeom prst="rect">
              <a:avLst/>
            </a:prstGeom>
            <a:noFill/>
            <a:ln>
              <a:noFill/>
            </a:ln>
          </p:spPr>
          <p:txBody>
            <a:bodyPr spcFirstLastPara="1" wrap="square" lIns="72375" tIns="36175" rIns="72375" bIns="36175" anchor="ctr" anchorCtr="0">
              <a:noAutofit/>
            </a:bodyPr>
            <a:lstStyle/>
            <a:p>
              <a:pPr algn="ctr">
                <a:lnSpc>
                  <a:spcPct val="89000"/>
                </a:lnSpc>
                <a:spcAft>
                  <a:spcPts val="0"/>
                </a:spcAft>
              </a:pPr>
              <a:r>
                <a:rPr lang="en-US" sz="1900">
                  <a:solidFill>
                    <a:srgbClr val="000000"/>
                  </a:solidFill>
                  <a:effectLst/>
                  <a:latin typeface="Arial" panose="020B0604020202020204" pitchFamily="34" charset="0"/>
                  <a:ea typeface="Calibri" panose="020F0502020204030204" pitchFamily="34" charset="0"/>
                </a:rPr>
                <a:t>2. Wellbeing, care support &amp; guidance</a:t>
              </a:r>
              <a:endParaRPr lang="en-GB" sz="1200">
                <a:effectLst/>
                <a:latin typeface="Times New Roman" panose="02020603050405020304" pitchFamily="18" charset="0"/>
                <a:ea typeface="Times New Roman" panose="02020603050405020304" pitchFamily="18" charset="0"/>
              </a:endParaRPr>
            </a:p>
          </p:txBody>
        </p:sp>
        <p:sp>
          <p:nvSpPr>
            <p:cNvPr id="43" name="Right Arrow 42"/>
            <p:cNvSpPr/>
            <p:nvPr/>
          </p:nvSpPr>
          <p:spPr>
            <a:xfrm>
              <a:off x="3577460" y="3716287"/>
              <a:ext cx="6119086" cy="2159363"/>
            </a:xfrm>
            <a:prstGeom prst="rightArrow">
              <a:avLst>
                <a:gd name="adj1" fmla="val 75000"/>
                <a:gd name="adj2" fmla="val 50000"/>
              </a:avLst>
            </a:prstGeom>
            <a:solidFill>
              <a:schemeClr val="accent1">
                <a:lumMod val="60000"/>
                <a:lumOff val="40000"/>
                <a:alpha val="89803"/>
              </a:schemeClr>
            </a:solidFill>
            <a:ln>
              <a:noFill/>
            </a:ln>
          </p:spPr>
          <p:txBody>
            <a:bodyPr spcFirstLastPara="1" wrap="square" lIns="91425" tIns="91425" rIns="91425" bIns="91425" anchor="ctr" anchorCtr="0">
              <a:noAutofit/>
            </a:bodyPr>
            <a:lstStyle/>
            <a:p>
              <a:pPr>
                <a:spcAft>
                  <a:spcPts val="0"/>
                </a:spcAft>
              </a:pPr>
              <a:r>
                <a:rPr lang="en-US"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p:txBody>
        </p:sp>
        <p:sp>
          <p:nvSpPr>
            <p:cNvPr id="44" name="Rounded Rectangle 43"/>
            <p:cNvSpPr/>
            <p:nvPr/>
          </p:nvSpPr>
          <p:spPr>
            <a:xfrm>
              <a:off x="43138" y="4334617"/>
              <a:ext cx="3619434" cy="688537"/>
            </a:xfrm>
            <a:prstGeom prst="roundRect">
              <a:avLst>
                <a:gd name="adj" fmla="val 16667"/>
              </a:avLst>
            </a:prstGeom>
            <a:solidFill>
              <a:schemeClr val="accent1">
                <a:lumMod val="60000"/>
                <a:lumOff val="40000"/>
              </a:schemeClr>
            </a:solidFill>
            <a:ln>
              <a:noFill/>
            </a:ln>
          </p:spPr>
          <p:txBody>
            <a:bodyPr spcFirstLastPara="1" wrap="square" lIns="91425" tIns="91425" rIns="91425" bIns="91425" anchor="ctr" anchorCtr="0">
              <a:noAutofit/>
            </a:bodyPr>
            <a:lstStyle/>
            <a:p>
              <a:pPr>
                <a:spcAft>
                  <a:spcPts val="0"/>
                </a:spcAft>
              </a:pPr>
              <a:r>
                <a:rPr lang="en-US"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p:txBody>
        </p:sp>
        <p:sp>
          <p:nvSpPr>
            <p:cNvPr id="45" name="Text Box 14"/>
            <p:cNvSpPr txBox="1"/>
            <p:nvPr/>
          </p:nvSpPr>
          <p:spPr>
            <a:xfrm>
              <a:off x="47589" y="424682"/>
              <a:ext cx="3552210" cy="621313"/>
            </a:xfrm>
            <a:prstGeom prst="rect">
              <a:avLst/>
            </a:prstGeom>
            <a:solidFill>
              <a:srgbClr val="FF99CC"/>
            </a:solidFill>
            <a:ln>
              <a:noFill/>
            </a:ln>
          </p:spPr>
          <p:txBody>
            <a:bodyPr spcFirstLastPara="1" wrap="square" lIns="72375" tIns="36175" rIns="72375" bIns="36175" anchor="ctr" anchorCtr="0">
              <a:noAutofit/>
            </a:bodyPr>
            <a:lstStyle/>
            <a:p>
              <a:pPr algn="ctr">
                <a:lnSpc>
                  <a:spcPct val="89000"/>
                </a:lnSpc>
                <a:spcAft>
                  <a:spcPts val="0"/>
                </a:spcAft>
              </a:pPr>
              <a:r>
                <a:rPr lang="en-US" sz="1900">
                  <a:solidFill>
                    <a:srgbClr val="000000"/>
                  </a:solidFill>
                  <a:effectLst/>
                  <a:latin typeface="Arial" panose="020B0604020202020204" pitchFamily="34" charset="0"/>
                  <a:ea typeface="Calibri" panose="020F0502020204030204" pitchFamily="34" charset="0"/>
                </a:rPr>
                <a:t>1. Teaching &amp; Learning </a:t>
              </a:r>
              <a:endParaRPr lang="en-GB" sz="1200">
                <a:effectLst/>
                <a:latin typeface="Times New Roman" panose="02020603050405020304" pitchFamily="18" charset="0"/>
                <a:ea typeface="Times New Roman" panose="02020603050405020304" pitchFamily="18" charset="0"/>
              </a:endParaRPr>
            </a:p>
          </p:txBody>
        </p:sp>
        <p:sp>
          <p:nvSpPr>
            <p:cNvPr id="46" name="Text Box 20"/>
            <p:cNvSpPr txBox="1"/>
            <p:nvPr/>
          </p:nvSpPr>
          <p:spPr>
            <a:xfrm>
              <a:off x="3571808" y="3997599"/>
              <a:ext cx="5170950" cy="1677182"/>
            </a:xfrm>
            <a:prstGeom prst="rect">
              <a:avLst/>
            </a:prstGeom>
            <a:noFill/>
            <a:ln>
              <a:noFill/>
            </a:ln>
          </p:spPr>
          <p:txBody>
            <a:bodyPr spcFirstLastPara="1" wrap="square" lIns="11425" tIns="11425" rIns="11425" bIns="11425" anchor="t" anchorCtr="0">
              <a:noAutofit/>
            </a:bodyPr>
            <a:lstStyle/>
            <a:p>
              <a:pPr marL="171450" algn="just">
                <a:lnSpc>
                  <a:spcPct val="89000"/>
                </a:lnSpc>
                <a:spcAft>
                  <a:spcPts val="0"/>
                </a:spcAft>
              </a:pPr>
              <a:r>
                <a:rPr lang="en-US" sz="1400" dirty="0">
                  <a:effectLst/>
                  <a:latin typeface="Arial" panose="020B0604020202020204" pitchFamily="34" charset="0"/>
                  <a:ea typeface="Arial" panose="020B0604020202020204" pitchFamily="34" charset="0"/>
                </a:rPr>
                <a:t>Develop an ethos, culture and strategic direction that supports the wellbeing and progress for all. Continue to embed reflection, self-evaluation, and improvement across the 3-11 years age range at Cogan Primary School. Address National priorities, including the development of Welsh. Valuing training opportunities to enhance professional development of staff and getting the best value managing the school’s resources.</a:t>
              </a:r>
              <a:r>
                <a:rPr lang="en-US" sz="14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p:txBody>
        </p:sp>
        <p:sp>
          <p:nvSpPr>
            <p:cNvPr id="47" name="Text Box 22"/>
            <p:cNvSpPr txBox="1"/>
            <p:nvPr/>
          </p:nvSpPr>
          <p:spPr>
            <a:xfrm>
              <a:off x="76750" y="4377926"/>
              <a:ext cx="3552210" cy="621313"/>
            </a:xfrm>
            <a:prstGeom prst="rect">
              <a:avLst/>
            </a:prstGeom>
            <a:solidFill>
              <a:schemeClr val="accent1">
                <a:lumMod val="60000"/>
                <a:lumOff val="40000"/>
              </a:schemeClr>
            </a:solidFill>
            <a:ln>
              <a:noFill/>
            </a:ln>
          </p:spPr>
          <p:txBody>
            <a:bodyPr spcFirstLastPara="1" wrap="square" lIns="72375" tIns="36175" rIns="72375" bIns="36175" anchor="ctr" anchorCtr="0">
              <a:noAutofit/>
            </a:bodyPr>
            <a:lstStyle/>
            <a:p>
              <a:pPr algn="ctr">
                <a:lnSpc>
                  <a:spcPct val="89000"/>
                </a:lnSpc>
                <a:spcAft>
                  <a:spcPts val="0"/>
                </a:spcAft>
              </a:pPr>
              <a:r>
                <a:rPr lang="en-US" sz="1900" dirty="0">
                  <a:solidFill>
                    <a:srgbClr val="000000"/>
                  </a:solidFill>
                  <a:effectLst/>
                  <a:latin typeface="Arial" panose="020B0604020202020204" pitchFamily="34" charset="0"/>
                  <a:ea typeface="Calibri" panose="020F0502020204030204" pitchFamily="34" charset="0"/>
                </a:rPr>
                <a:t>3. Leading &amp; Improving</a:t>
              </a:r>
              <a:endParaRPr lang="en-GB" sz="1200" dirty="0">
                <a:effectLst/>
                <a:latin typeface="Times New Roman" panose="02020603050405020304" pitchFamily="18" charset="0"/>
                <a:ea typeface="Times New Roman" panose="02020603050405020304" pitchFamily="18" charset="0"/>
              </a:endParaRPr>
            </a:p>
          </p:txBody>
        </p:sp>
      </p:grpSp>
      <p:sp>
        <p:nvSpPr>
          <p:cNvPr id="3" name="Rectangle 2">
            <a:extLst>
              <a:ext uri="{FF2B5EF4-FFF2-40B4-BE49-F238E27FC236}">
                <a16:creationId xmlns:a16="http://schemas.microsoft.com/office/drawing/2014/main" id="{E2A80895-5439-4DFA-B134-56723F73ACF7}"/>
              </a:ext>
            </a:extLst>
          </p:cNvPr>
          <p:cNvSpPr/>
          <p:nvPr/>
        </p:nvSpPr>
        <p:spPr>
          <a:xfrm>
            <a:off x="5085565" y="1679470"/>
            <a:ext cx="6096000" cy="1169551"/>
          </a:xfrm>
          <a:prstGeom prst="rect">
            <a:avLst/>
          </a:prstGeom>
        </p:spPr>
        <p:txBody>
          <a:bodyPr>
            <a:spAutoFit/>
          </a:bodyPr>
          <a:lstStyle/>
          <a:p>
            <a:pPr algn="ctr">
              <a:spcAft>
                <a:spcPts val="0"/>
              </a:spcAft>
              <a:tabLst>
                <a:tab pos="4000500" algn="l"/>
              </a:tabLst>
            </a:pPr>
            <a:r>
              <a:rPr lang="en-US" sz="1400" dirty="0">
                <a:solidFill>
                  <a:srgbClr val="000000"/>
                </a:solidFill>
                <a:latin typeface="Arial" panose="020B0604020202020204" pitchFamily="34" charset="0"/>
                <a:ea typeface="Arial" panose="020B0604020202020204" pitchFamily="34" charset="0"/>
              </a:rPr>
              <a:t>Improving pupils’ progression by ensuring their learning is supported by a range of knowledge, skills and experience. </a:t>
            </a:r>
            <a:r>
              <a:rPr lang="en-US" sz="1400" dirty="0">
                <a:latin typeface="Arial" panose="020B0604020202020204" pitchFamily="34" charset="0"/>
                <a:ea typeface="Arial" panose="020B0604020202020204" pitchFamily="34" charset="0"/>
              </a:rPr>
              <a:t>Enabling learners to progress and build connections across their learning and combine different experiences, knowledge and skills. Developing independent and positive attitudes to learning, including Welsh language skills.</a:t>
            </a:r>
            <a:endParaRPr lang="en-GB" sz="1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44455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444D1-475E-D970-AA9E-2E69CC18CCA8}"/>
              </a:ext>
            </a:extLst>
          </p:cNvPr>
          <p:cNvSpPr>
            <a:spLocks noGrp="1"/>
          </p:cNvSpPr>
          <p:nvPr>
            <p:ph type="title"/>
          </p:nvPr>
        </p:nvSpPr>
        <p:spPr>
          <a:xfrm>
            <a:off x="597568" y="86812"/>
            <a:ext cx="10515600" cy="1325563"/>
          </a:xfrm>
        </p:spPr>
        <p:txBody>
          <a:bodyPr>
            <a:normAutofit fontScale="90000"/>
          </a:bodyPr>
          <a:lstStyle/>
          <a:p>
            <a:pPr algn="ctr"/>
            <a:r>
              <a:rPr lang="en-US" sz="4800">
                <a:solidFill>
                  <a:srgbClr val="0070C0"/>
                </a:solidFill>
                <a:latin typeface="Calibri"/>
                <a:cs typeface="Baloo" panose="03080902040302020200" pitchFamily="66" charset="77"/>
              </a:rPr>
              <a:t>Cogan Primary School Community Wellbeing Tree</a:t>
            </a:r>
          </a:p>
        </p:txBody>
      </p:sp>
      <p:pic>
        <p:nvPicPr>
          <p:cNvPr id="2050" name="Picture 2" descr="Cogan Primary School">
            <a:extLst>
              <a:ext uri="{FF2B5EF4-FFF2-40B4-BE49-F238E27FC236}">
                <a16:creationId xmlns:a16="http://schemas.microsoft.com/office/drawing/2014/main" id="{F0FCEABC-7B4E-7C47-B3E8-B435C9CD30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0928" y="-94286"/>
            <a:ext cx="1528879" cy="149098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05876325-CD8C-6B3C-432D-4C78AD2CDD6C}"/>
              </a:ext>
            </a:extLst>
          </p:cNvPr>
          <p:cNvPicPr>
            <a:picLocks noChangeAspect="1" noChangeArrowheads="1"/>
          </p:cNvPicPr>
          <p:nvPr/>
        </p:nvPicPr>
        <p:blipFill>
          <a:blip r:embed="rId3">
            <a:alphaModFix/>
            <a:extLst>
              <a:ext uri="{28A0092B-C50C-407E-A947-70E740481C1C}">
                <a14:useLocalDpi xmlns:a14="http://schemas.microsoft.com/office/drawing/2010/main" val="0"/>
              </a:ext>
            </a:extLst>
          </a:blip>
          <a:srcRect/>
          <a:stretch>
            <a:fillRect/>
          </a:stretch>
        </p:blipFill>
        <p:spPr bwMode="auto">
          <a:xfrm>
            <a:off x="3128259" y="1408374"/>
            <a:ext cx="5685646" cy="444499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611C3455-3FA5-00E8-E92A-ED4AE8AB2229}"/>
              </a:ext>
            </a:extLst>
          </p:cNvPr>
          <p:cNvSpPr txBox="1"/>
          <p:nvPr/>
        </p:nvSpPr>
        <p:spPr>
          <a:xfrm>
            <a:off x="8773261" y="2265966"/>
            <a:ext cx="3097250" cy="2339102"/>
          </a:xfrm>
          <a:prstGeom prst="rect">
            <a:avLst/>
          </a:prstGeom>
          <a:noFill/>
          <a:ln w="25400">
            <a:solidFill>
              <a:schemeClr val="tx1"/>
            </a:solidFill>
          </a:ln>
        </p:spPr>
        <p:txBody>
          <a:bodyPr wrap="square" lIns="91440" tIns="45720" rIns="91440" bIns="45720" rtlCol="0" anchor="t">
            <a:spAutoFit/>
          </a:bodyPr>
          <a:lstStyle/>
          <a:p>
            <a:pPr algn="ctr"/>
            <a:r>
              <a:rPr lang="en-US" b="1" dirty="0">
                <a:solidFill>
                  <a:srgbClr val="0070C0"/>
                </a:solidFill>
              </a:rPr>
              <a:t>Initiatives</a:t>
            </a:r>
          </a:p>
          <a:p>
            <a:pPr algn="ctr"/>
            <a:r>
              <a:rPr lang="en-US" sz="1400" dirty="0" err="1"/>
              <a:t>Llais</a:t>
            </a:r>
            <a:r>
              <a:rPr lang="en-US" sz="1400" dirty="0"/>
              <a:t> Curriculum/Groups</a:t>
            </a:r>
            <a:endParaRPr lang="en-US" sz="1400" dirty="0">
              <a:cs typeface="Calibri"/>
            </a:endParaRPr>
          </a:p>
          <a:p>
            <a:pPr algn="ctr"/>
            <a:r>
              <a:rPr lang="en-US" sz="1400" dirty="0"/>
              <a:t>Wellbeing Questionnaires for Parents and Staff.</a:t>
            </a:r>
            <a:endParaRPr lang="en-US" sz="1400" dirty="0">
              <a:cs typeface="Calibri"/>
            </a:endParaRPr>
          </a:p>
          <a:p>
            <a:pPr algn="ctr"/>
            <a:r>
              <a:rPr lang="en-US" sz="1400" dirty="0">
                <a:cs typeface="Calibri"/>
              </a:rPr>
              <a:t>Forest School</a:t>
            </a:r>
          </a:p>
          <a:p>
            <a:pPr algn="ctr"/>
            <a:r>
              <a:rPr lang="en-US" sz="1200" dirty="0"/>
              <a:t>PCR Approach/One Page Profile</a:t>
            </a:r>
            <a:endParaRPr lang="en-US" sz="1200" dirty="0">
              <a:cs typeface="Calibri"/>
            </a:endParaRPr>
          </a:p>
          <a:p>
            <a:pPr algn="ctr"/>
            <a:r>
              <a:rPr lang="en-US" sz="1200" dirty="0"/>
              <a:t>Additional Learning Needs</a:t>
            </a:r>
            <a:endParaRPr lang="en-US" sz="1200" dirty="0">
              <a:cs typeface="Calibri"/>
            </a:endParaRPr>
          </a:p>
          <a:p>
            <a:pPr algn="ctr"/>
            <a:r>
              <a:rPr lang="en-US" sz="1200" dirty="0"/>
              <a:t>Trauma Informed Schools (TIS)</a:t>
            </a:r>
            <a:endParaRPr lang="en-US" sz="1200" dirty="0">
              <a:cs typeface="Calibri"/>
            </a:endParaRPr>
          </a:p>
          <a:p>
            <a:pPr algn="ctr"/>
            <a:r>
              <a:rPr lang="en-US" sz="1200" dirty="0"/>
              <a:t>Jigsaw</a:t>
            </a:r>
            <a:endParaRPr lang="en-US" sz="1200" dirty="0">
              <a:cs typeface="Calibri"/>
            </a:endParaRPr>
          </a:p>
          <a:p>
            <a:pPr algn="ctr"/>
            <a:r>
              <a:rPr lang="en-US" sz="1200" dirty="0"/>
              <a:t>Action For Happiness-Great Dream</a:t>
            </a:r>
            <a:endParaRPr lang="en-US" sz="1200" dirty="0">
              <a:cs typeface="Calibri"/>
            </a:endParaRPr>
          </a:p>
          <a:p>
            <a:pPr algn="ctr"/>
            <a:r>
              <a:rPr lang="en-US" sz="1200" dirty="0"/>
              <a:t>Real PE</a:t>
            </a:r>
            <a:endParaRPr lang="en-US" sz="1200" dirty="0">
              <a:cs typeface="Calibri"/>
            </a:endParaRPr>
          </a:p>
        </p:txBody>
      </p:sp>
      <p:sp>
        <p:nvSpPr>
          <p:cNvPr id="7" name="TextBox 6">
            <a:extLst>
              <a:ext uri="{FF2B5EF4-FFF2-40B4-BE49-F238E27FC236}">
                <a16:creationId xmlns:a16="http://schemas.microsoft.com/office/drawing/2014/main" id="{D17C37B6-E139-BB70-5697-BFCB915EC4D4}"/>
              </a:ext>
            </a:extLst>
          </p:cNvPr>
          <p:cNvSpPr txBox="1"/>
          <p:nvPr/>
        </p:nvSpPr>
        <p:spPr>
          <a:xfrm>
            <a:off x="7716403" y="827100"/>
            <a:ext cx="3080039" cy="1384995"/>
          </a:xfrm>
          <a:prstGeom prst="rect">
            <a:avLst/>
          </a:prstGeom>
          <a:noFill/>
          <a:ln w="25400">
            <a:solidFill>
              <a:schemeClr val="tx1"/>
            </a:solidFill>
          </a:ln>
        </p:spPr>
        <p:txBody>
          <a:bodyPr wrap="square" lIns="91440" tIns="45720" rIns="91440" bIns="45720" rtlCol="0" anchor="t">
            <a:spAutoFit/>
          </a:bodyPr>
          <a:lstStyle/>
          <a:p>
            <a:pPr algn="ctr"/>
            <a:r>
              <a:rPr lang="en-US" b="1" dirty="0">
                <a:solidFill>
                  <a:srgbClr val="0070C0"/>
                </a:solidFill>
              </a:rPr>
              <a:t>Interventions</a:t>
            </a:r>
          </a:p>
          <a:p>
            <a:pPr algn="ctr"/>
            <a:r>
              <a:rPr lang="en-US" sz="1100" dirty="0"/>
              <a:t>ELSA</a:t>
            </a:r>
            <a:endParaRPr lang="en-US" sz="1100" dirty="0">
              <a:cs typeface="Calibri"/>
            </a:endParaRPr>
          </a:p>
          <a:p>
            <a:pPr algn="ctr"/>
            <a:r>
              <a:rPr lang="en-US" sz="1100" dirty="0">
                <a:cs typeface="Calibri"/>
              </a:rPr>
              <a:t>Motional</a:t>
            </a:r>
          </a:p>
          <a:p>
            <a:pPr algn="ctr"/>
            <a:r>
              <a:rPr lang="en-US" sz="1100" dirty="0">
                <a:cs typeface="Calibri"/>
              </a:rPr>
              <a:t>Relationship-based play therapy</a:t>
            </a:r>
          </a:p>
          <a:p>
            <a:pPr algn="ctr"/>
            <a:r>
              <a:rPr lang="en-US" sz="1100" dirty="0"/>
              <a:t>Playground Buddies</a:t>
            </a:r>
            <a:endParaRPr lang="en-US" sz="1100" dirty="0">
              <a:cs typeface="Calibri"/>
            </a:endParaRPr>
          </a:p>
          <a:p>
            <a:pPr algn="ctr"/>
            <a:r>
              <a:rPr lang="en-US" sz="1100" dirty="0"/>
              <a:t>SELFIE survey</a:t>
            </a:r>
            <a:endParaRPr lang="en-US" sz="1100" dirty="0">
              <a:cs typeface="Calibri"/>
            </a:endParaRPr>
          </a:p>
          <a:p>
            <a:pPr algn="ctr"/>
            <a:r>
              <a:rPr lang="en-US" sz="1100" dirty="0"/>
              <a:t>Leuven scale            SHURN</a:t>
            </a:r>
            <a:endParaRPr lang="en-US" sz="1100" dirty="0">
              <a:cs typeface="Calibri"/>
            </a:endParaRPr>
          </a:p>
        </p:txBody>
      </p:sp>
      <p:sp>
        <p:nvSpPr>
          <p:cNvPr id="8" name="TextBox 7">
            <a:extLst>
              <a:ext uri="{FF2B5EF4-FFF2-40B4-BE49-F238E27FC236}">
                <a16:creationId xmlns:a16="http://schemas.microsoft.com/office/drawing/2014/main" id="{48E031CA-B1C1-9900-146F-6BED1386DDE8}"/>
              </a:ext>
            </a:extLst>
          </p:cNvPr>
          <p:cNvSpPr txBox="1"/>
          <p:nvPr/>
        </p:nvSpPr>
        <p:spPr>
          <a:xfrm>
            <a:off x="424361" y="3659379"/>
            <a:ext cx="2490038" cy="2862322"/>
          </a:xfrm>
          <a:prstGeom prst="rect">
            <a:avLst/>
          </a:prstGeom>
          <a:noFill/>
          <a:ln w="25400">
            <a:solidFill>
              <a:schemeClr val="tx1"/>
            </a:solidFill>
          </a:ln>
        </p:spPr>
        <p:txBody>
          <a:bodyPr wrap="square" lIns="91440" tIns="45720" rIns="91440" bIns="45720" rtlCol="0" anchor="t">
            <a:spAutoFit/>
          </a:bodyPr>
          <a:lstStyle/>
          <a:p>
            <a:pPr algn="ctr"/>
            <a:r>
              <a:rPr lang="en-US" b="1" dirty="0">
                <a:solidFill>
                  <a:srgbClr val="0070C0"/>
                </a:solidFill>
              </a:rPr>
              <a:t>Extra Curricular Activities</a:t>
            </a:r>
          </a:p>
          <a:p>
            <a:pPr algn="ctr"/>
            <a:r>
              <a:rPr lang="en-US" sz="1600" dirty="0"/>
              <a:t>Sports Clubs</a:t>
            </a:r>
            <a:endParaRPr lang="en-US" sz="1600" dirty="0">
              <a:cs typeface="Calibri"/>
            </a:endParaRPr>
          </a:p>
          <a:p>
            <a:pPr algn="ctr"/>
            <a:r>
              <a:rPr lang="en-US" sz="1600" dirty="0">
                <a:cs typeface="Calibri"/>
              </a:rPr>
              <a:t>Breakfast Club</a:t>
            </a:r>
            <a:endParaRPr lang="en-US" sz="1600" dirty="0"/>
          </a:p>
          <a:p>
            <a:pPr algn="ctr"/>
            <a:r>
              <a:rPr lang="en-US" sz="1600" dirty="0"/>
              <a:t>Cookery</a:t>
            </a:r>
            <a:endParaRPr lang="en-US" sz="1600" dirty="0">
              <a:cs typeface="Calibri"/>
            </a:endParaRPr>
          </a:p>
          <a:p>
            <a:pPr algn="ctr"/>
            <a:r>
              <a:rPr lang="en-US" sz="1600" dirty="0">
                <a:cs typeface="Calibri"/>
              </a:rPr>
              <a:t>Creative Club</a:t>
            </a:r>
          </a:p>
          <a:p>
            <a:pPr algn="ctr"/>
            <a:r>
              <a:rPr lang="en-US" sz="1600" dirty="0">
                <a:cs typeface="Calibri"/>
              </a:rPr>
              <a:t>Choir </a:t>
            </a:r>
          </a:p>
          <a:p>
            <a:pPr algn="ctr"/>
            <a:r>
              <a:rPr lang="en-US" sz="1600" dirty="0">
                <a:cs typeface="Calibri"/>
              </a:rPr>
              <a:t>Languages Club</a:t>
            </a:r>
          </a:p>
          <a:p>
            <a:pPr algn="ctr"/>
            <a:r>
              <a:rPr lang="en-US" sz="1600" dirty="0"/>
              <a:t>Story</a:t>
            </a:r>
            <a:endParaRPr lang="en-US" sz="1600" dirty="0">
              <a:cs typeface="Calibri" panose="020F0502020204030204"/>
            </a:endParaRPr>
          </a:p>
          <a:p>
            <a:pPr algn="ctr"/>
            <a:r>
              <a:rPr lang="en-US" sz="1600" dirty="0"/>
              <a:t>Eco</a:t>
            </a:r>
            <a:endParaRPr lang="en-US" sz="1600" dirty="0">
              <a:cs typeface="Calibri" panose="020F0502020204030204"/>
            </a:endParaRPr>
          </a:p>
          <a:p>
            <a:pPr algn="ctr"/>
            <a:r>
              <a:rPr lang="en-US" sz="1600" dirty="0"/>
              <a:t>Homework</a:t>
            </a:r>
            <a:endParaRPr lang="en-US" sz="1600" dirty="0">
              <a:cs typeface="Calibri" panose="020F0502020204030204"/>
            </a:endParaRPr>
          </a:p>
        </p:txBody>
      </p:sp>
      <p:sp>
        <p:nvSpPr>
          <p:cNvPr id="10" name="TextBox 9">
            <a:extLst>
              <a:ext uri="{FF2B5EF4-FFF2-40B4-BE49-F238E27FC236}">
                <a16:creationId xmlns:a16="http://schemas.microsoft.com/office/drawing/2014/main" id="{4D15B9F0-1E3D-EB7D-B6F1-70764A3A5A47}"/>
              </a:ext>
            </a:extLst>
          </p:cNvPr>
          <p:cNvSpPr txBox="1"/>
          <p:nvPr/>
        </p:nvSpPr>
        <p:spPr>
          <a:xfrm>
            <a:off x="300921" y="750443"/>
            <a:ext cx="3080040" cy="2769989"/>
          </a:xfrm>
          <a:prstGeom prst="rect">
            <a:avLst/>
          </a:prstGeom>
          <a:noFill/>
          <a:ln w="25400">
            <a:solidFill>
              <a:schemeClr val="tx1"/>
            </a:solidFill>
          </a:ln>
        </p:spPr>
        <p:txBody>
          <a:bodyPr wrap="square" lIns="91440" tIns="45720" rIns="91440" bIns="45720" rtlCol="0" anchor="t">
            <a:spAutoFit/>
          </a:bodyPr>
          <a:lstStyle/>
          <a:p>
            <a:pPr algn="ctr"/>
            <a:r>
              <a:rPr lang="en-US" b="1" dirty="0">
                <a:solidFill>
                  <a:srgbClr val="0070C0"/>
                </a:solidFill>
              </a:rPr>
              <a:t>Policies</a:t>
            </a:r>
          </a:p>
          <a:p>
            <a:pPr algn="ctr"/>
            <a:r>
              <a:rPr lang="en-US" sz="1600" dirty="0"/>
              <a:t>Positive Relationships</a:t>
            </a:r>
            <a:endParaRPr lang="en-US" sz="1600" dirty="0">
              <a:cs typeface="Calibri"/>
            </a:endParaRPr>
          </a:p>
          <a:p>
            <a:pPr algn="ctr"/>
            <a:r>
              <a:rPr lang="en-US" sz="1600" dirty="0"/>
              <a:t>RSE</a:t>
            </a:r>
            <a:br>
              <a:rPr lang="en-US" sz="1600" dirty="0"/>
            </a:br>
            <a:r>
              <a:rPr lang="en-US" sz="1600" dirty="0"/>
              <a:t>Safeguarding</a:t>
            </a:r>
            <a:endParaRPr lang="en-US" sz="1600" dirty="0">
              <a:cs typeface="Calibri"/>
            </a:endParaRPr>
          </a:p>
          <a:p>
            <a:pPr algn="ctr"/>
            <a:r>
              <a:rPr lang="en-US" dirty="0"/>
              <a:t>Anti Bullying</a:t>
            </a:r>
            <a:endParaRPr lang="en-US" dirty="0">
              <a:cs typeface="Calibri"/>
            </a:endParaRPr>
          </a:p>
          <a:p>
            <a:pPr algn="ctr"/>
            <a:r>
              <a:rPr lang="en-US" dirty="0"/>
              <a:t>ALN</a:t>
            </a:r>
            <a:endParaRPr lang="en-US" dirty="0">
              <a:cs typeface="Calibri"/>
            </a:endParaRPr>
          </a:p>
          <a:p>
            <a:pPr algn="ctr"/>
            <a:r>
              <a:rPr lang="en-US" dirty="0"/>
              <a:t>E-Safety</a:t>
            </a:r>
            <a:endParaRPr lang="en-US" dirty="0">
              <a:cs typeface="Calibri"/>
            </a:endParaRPr>
          </a:p>
          <a:p>
            <a:pPr algn="ctr"/>
            <a:r>
              <a:rPr lang="en-US" dirty="0"/>
              <a:t>UNCRC</a:t>
            </a:r>
            <a:endParaRPr lang="en-US" dirty="0">
              <a:cs typeface="Calibri"/>
            </a:endParaRPr>
          </a:p>
          <a:p>
            <a:pPr algn="ctr"/>
            <a:r>
              <a:rPr lang="en-US" dirty="0"/>
              <a:t>UNCRPD</a:t>
            </a:r>
            <a:endParaRPr lang="en-US" dirty="0">
              <a:cs typeface="Calibri"/>
            </a:endParaRPr>
          </a:p>
          <a:p>
            <a:pPr algn="ctr"/>
            <a:r>
              <a:rPr lang="en-US" dirty="0"/>
              <a:t>Curriculum for Wales</a:t>
            </a:r>
            <a:endParaRPr lang="en-US" dirty="0">
              <a:cs typeface="Calibri"/>
            </a:endParaRPr>
          </a:p>
        </p:txBody>
      </p:sp>
      <p:sp>
        <p:nvSpPr>
          <p:cNvPr id="11" name="TextBox 10">
            <a:extLst>
              <a:ext uri="{FF2B5EF4-FFF2-40B4-BE49-F238E27FC236}">
                <a16:creationId xmlns:a16="http://schemas.microsoft.com/office/drawing/2014/main" id="{2EB85843-9AF8-D96E-1BA5-363AE56E6394}"/>
              </a:ext>
            </a:extLst>
          </p:cNvPr>
          <p:cNvSpPr txBox="1"/>
          <p:nvPr/>
        </p:nvSpPr>
        <p:spPr>
          <a:xfrm>
            <a:off x="6876452" y="4722777"/>
            <a:ext cx="4767821" cy="1460661"/>
          </a:xfrm>
          <a:prstGeom prst="rect">
            <a:avLst/>
          </a:prstGeom>
          <a:noFill/>
          <a:ln w="25400">
            <a:solidFill>
              <a:schemeClr val="tx1"/>
            </a:solidFill>
          </a:ln>
        </p:spPr>
        <p:txBody>
          <a:bodyPr wrap="square" lIns="91440" tIns="45720" rIns="91440" bIns="45720" rtlCol="0" anchor="t">
            <a:spAutoFit/>
          </a:bodyPr>
          <a:lstStyle/>
          <a:p>
            <a:pPr algn="ctr"/>
            <a:r>
              <a:rPr lang="en-US" b="1" dirty="0">
                <a:solidFill>
                  <a:srgbClr val="0070C0"/>
                </a:solidFill>
              </a:rPr>
              <a:t>Staff Training</a:t>
            </a:r>
          </a:p>
          <a:p>
            <a:pPr algn="ctr"/>
            <a:r>
              <a:rPr lang="en-US" sz="1400" dirty="0"/>
              <a:t>Perform and Grow</a:t>
            </a:r>
            <a:endParaRPr lang="en-US" sz="1400" dirty="0">
              <a:cs typeface="Calibri"/>
            </a:endParaRPr>
          </a:p>
          <a:p>
            <a:pPr algn="ctr"/>
            <a:r>
              <a:rPr lang="en-US" sz="1400" dirty="0"/>
              <a:t>Action for Happiness</a:t>
            </a:r>
            <a:endParaRPr lang="en-US" sz="1400" dirty="0">
              <a:cs typeface="Calibri"/>
            </a:endParaRPr>
          </a:p>
          <a:p>
            <a:pPr algn="ctr"/>
            <a:r>
              <a:rPr lang="en-US" sz="1400" dirty="0"/>
              <a:t>JBE- </a:t>
            </a:r>
            <a:r>
              <a:rPr lang="en-US" sz="1400" i="1" dirty="0"/>
              <a:t>Resilience and Emotional Health</a:t>
            </a:r>
            <a:endParaRPr lang="en-US" sz="1400" i="1" dirty="0">
              <a:cs typeface="Calibri"/>
            </a:endParaRPr>
          </a:p>
          <a:p>
            <a:pPr algn="ctr"/>
            <a:r>
              <a:rPr lang="en-US" sz="1400" dirty="0"/>
              <a:t>Paul Dix- ‘</a:t>
            </a:r>
            <a:r>
              <a:rPr lang="en-US" sz="1400" i="1" dirty="0"/>
              <a:t>When the Adults Change –Everything changes’</a:t>
            </a:r>
            <a:endParaRPr lang="en-US" sz="1400" i="1" dirty="0">
              <a:cs typeface="Calibri"/>
            </a:endParaRPr>
          </a:p>
          <a:p>
            <a:pPr algn="ctr"/>
            <a:r>
              <a:rPr lang="en-US" sz="1400" dirty="0"/>
              <a:t>TIS</a:t>
            </a:r>
            <a:endParaRPr lang="en-US" sz="1400" dirty="0">
              <a:cs typeface="Calibri"/>
            </a:endParaRPr>
          </a:p>
        </p:txBody>
      </p:sp>
      <p:sp>
        <p:nvSpPr>
          <p:cNvPr id="12" name="TextBox 11">
            <a:extLst>
              <a:ext uri="{FF2B5EF4-FFF2-40B4-BE49-F238E27FC236}">
                <a16:creationId xmlns:a16="http://schemas.microsoft.com/office/drawing/2014/main" id="{3A13CCC5-F069-E013-FF39-E5C03FAE27C0}"/>
              </a:ext>
            </a:extLst>
          </p:cNvPr>
          <p:cNvSpPr txBox="1"/>
          <p:nvPr/>
        </p:nvSpPr>
        <p:spPr>
          <a:xfrm>
            <a:off x="5286334" y="6272019"/>
            <a:ext cx="2074279" cy="461665"/>
          </a:xfrm>
          <a:prstGeom prst="rect">
            <a:avLst/>
          </a:prstGeom>
          <a:noFill/>
          <a:ln w="25400">
            <a:solidFill>
              <a:schemeClr val="tx1"/>
            </a:solidFill>
          </a:ln>
        </p:spPr>
        <p:txBody>
          <a:bodyPr wrap="square" lIns="91440" tIns="45720" rIns="91440" bIns="45720" rtlCol="0" anchor="t">
            <a:spAutoFit/>
          </a:bodyPr>
          <a:lstStyle/>
          <a:p>
            <a:pPr algn="ctr"/>
            <a:r>
              <a:rPr lang="en-US" sz="2400">
                <a:solidFill>
                  <a:srgbClr val="FF0000"/>
                </a:solidFill>
                <a:latin typeface="Calibri"/>
                <a:cs typeface="Baloo" panose="03080902040302020200" pitchFamily="66" charset="77"/>
              </a:rPr>
              <a:t>Learners</a:t>
            </a:r>
          </a:p>
        </p:txBody>
      </p:sp>
      <p:sp>
        <p:nvSpPr>
          <p:cNvPr id="14" name="TextBox 13">
            <a:extLst>
              <a:ext uri="{FF2B5EF4-FFF2-40B4-BE49-F238E27FC236}">
                <a16:creationId xmlns:a16="http://schemas.microsoft.com/office/drawing/2014/main" id="{4C2D0342-794C-6A9C-AFE1-85B8625B8DED}"/>
              </a:ext>
            </a:extLst>
          </p:cNvPr>
          <p:cNvSpPr txBox="1"/>
          <p:nvPr/>
        </p:nvSpPr>
        <p:spPr>
          <a:xfrm>
            <a:off x="7543801" y="6323693"/>
            <a:ext cx="1220537" cy="276999"/>
          </a:xfrm>
          <a:prstGeom prst="rect">
            <a:avLst/>
          </a:prstGeom>
          <a:noFill/>
          <a:ln w="25400">
            <a:solidFill>
              <a:schemeClr val="tx1"/>
            </a:solidFill>
          </a:ln>
        </p:spPr>
        <p:txBody>
          <a:bodyPr wrap="square" rtlCol="0">
            <a:spAutoFit/>
          </a:bodyPr>
          <a:lstStyle/>
          <a:p>
            <a:pPr algn="ctr"/>
            <a:r>
              <a:rPr lang="en-US" sz="1200">
                <a:solidFill>
                  <a:srgbClr val="FF0000"/>
                </a:solidFill>
                <a:latin typeface="Baloo" panose="03080902040302020200" pitchFamily="66" charset="77"/>
                <a:cs typeface="Baloo" panose="03080902040302020200" pitchFamily="66" charset="77"/>
              </a:rPr>
              <a:t>Parents/</a:t>
            </a:r>
            <a:r>
              <a:rPr lang="en-US" sz="1200" err="1">
                <a:solidFill>
                  <a:srgbClr val="FF0000"/>
                </a:solidFill>
                <a:latin typeface="Baloo" panose="03080902040302020200" pitchFamily="66" charset="77"/>
                <a:cs typeface="Baloo" panose="03080902040302020200" pitchFamily="66" charset="77"/>
              </a:rPr>
              <a:t>carers</a:t>
            </a:r>
            <a:endParaRPr lang="en-US" sz="1200">
              <a:solidFill>
                <a:srgbClr val="FF0000"/>
              </a:solidFill>
              <a:latin typeface="Baloo" panose="03080902040302020200" pitchFamily="66" charset="77"/>
              <a:cs typeface="Baloo" panose="03080902040302020200" pitchFamily="66" charset="77"/>
            </a:endParaRPr>
          </a:p>
        </p:txBody>
      </p:sp>
      <p:sp>
        <p:nvSpPr>
          <p:cNvPr id="15" name="TextBox 14">
            <a:extLst>
              <a:ext uri="{FF2B5EF4-FFF2-40B4-BE49-F238E27FC236}">
                <a16:creationId xmlns:a16="http://schemas.microsoft.com/office/drawing/2014/main" id="{F47182FF-CFFA-9994-A371-953F57B67F0E}"/>
              </a:ext>
            </a:extLst>
          </p:cNvPr>
          <p:cNvSpPr txBox="1"/>
          <p:nvPr/>
        </p:nvSpPr>
        <p:spPr>
          <a:xfrm>
            <a:off x="8947526" y="6309523"/>
            <a:ext cx="1322723" cy="276999"/>
          </a:xfrm>
          <a:prstGeom prst="rect">
            <a:avLst/>
          </a:prstGeom>
          <a:noFill/>
          <a:ln w="25400">
            <a:solidFill>
              <a:schemeClr val="tx1"/>
            </a:solidFill>
          </a:ln>
        </p:spPr>
        <p:txBody>
          <a:bodyPr wrap="square" rtlCol="0">
            <a:spAutoFit/>
          </a:bodyPr>
          <a:lstStyle/>
          <a:p>
            <a:pPr algn="ctr"/>
            <a:r>
              <a:rPr lang="en-US" sz="1200">
                <a:solidFill>
                  <a:srgbClr val="FF0000"/>
                </a:solidFill>
                <a:latin typeface="Baloo" panose="03080902040302020200" pitchFamily="66" charset="77"/>
                <a:cs typeface="Baloo" panose="03080902040302020200" pitchFamily="66" charset="77"/>
              </a:rPr>
              <a:t>Governing Body</a:t>
            </a:r>
          </a:p>
        </p:txBody>
      </p:sp>
      <p:sp>
        <p:nvSpPr>
          <p:cNvPr id="16" name="TextBox 15">
            <a:extLst>
              <a:ext uri="{FF2B5EF4-FFF2-40B4-BE49-F238E27FC236}">
                <a16:creationId xmlns:a16="http://schemas.microsoft.com/office/drawing/2014/main" id="{3E2677B4-C2FE-FB0B-94D7-8AA8C57290FF}"/>
              </a:ext>
            </a:extLst>
          </p:cNvPr>
          <p:cNvSpPr txBox="1"/>
          <p:nvPr/>
        </p:nvSpPr>
        <p:spPr>
          <a:xfrm>
            <a:off x="10548271" y="6224254"/>
            <a:ext cx="1397876" cy="461665"/>
          </a:xfrm>
          <a:prstGeom prst="rect">
            <a:avLst/>
          </a:prstGeom>
          <a:noFill/>
          <a:ln w="25400">
            <a:solidFill>
              <a:schemeClr val="tx1"/>
            </a:solidFill>
          </a:ln>
        </p:spPr>
        <p:txBody>
          <a:bodyPr wrap="square" rtlCol="0">
            <a:spAutoFit/>
          </a:bodyPr>
          <a:lstStyle/>
          <a:p>
            <a:pPr algn="ctr"/>
            <a:r>
              <a:rPr lang="en-US" sz="1200">
                <a:solidFill>
                  <a:srgbClr val="FF0000"/>
                </a:solidFill>
                <a:latin typeface="Baloo" panose="03080902040302020200" pitchFamily="66" charset="77"/>
                <a:cs typeface="Baloo" panose="03080902040302020200" pitchFamily="66" charset="77"/>
              </a:rPr>
              <a:t>Wider School Community</a:t>
            </a:r>
          </a:p>
        </p:txBody>
      </p:sp>
      <p:sp>
        <p:nvSpPr>
          <p:cNvPr id="17" name="TextBox 16">
            <a:extLst>
              <a:ext uri="{FF2B5EF4-FFF2-40B4-BE49-F238E27FC236}">
                <a16:creationId xmlns:a16="http://schemas.microsoft.com/office/drawing/2014/main" id="{3140BA3D-D4DC-1448-E719-629FC84EC47F}"/>
              </a:ext>
            </a:extLst>
          </p:cNvPr>
          <p:cNvSpPr txBox="1"/>
          <p:nvPr/>
        </p:nvSpPr>
        <p:spPr>
          <a:xfrm>
            <a:off x="3570816" y="6289683"/>
            <a:ext cx="1572923" cy="523220"/>
          </a:xfrm>
          <a:prstGeom prst="rect">
            <a:avLst/>
          </a:prstGeom>
          <a:noFill/>
          <a:ln w="25400">
            <a:solidFill>
              <a:schemeClr val="tx1"/>
            </a:solidFill>
          </a:ln>
        </p:spPr>
        <p:txBody>
          <a:bodyPr wrap="square" rtlCol="0">
            <a:spAutoFit/>
          </a:bodyPr>
          <a:lstStyle/>
          <a:p>
            <a:pPr algn="ctr"/>
            <a:r>
              <a:rPr lang="en-US" sz="1400">
                <a:solidFill>
                  <a:srgbClr val="FF0000"/>
                </a:solidFill>
                <a:latin typeface="Baloo" panose="03080902040302020200" pitchFamily="66" charset="77"/>
                <a:cs typeface="Baloo" panose="03080902040302020200" pitchFamily="66" charset="77"/>
              </a:rPr>
              <a:t>SLT/Teaching Staff/LSAS</a:t>
            </a:r>
          </a:p>
        </p:txBody>
      </p:sp>
      <p:sp>
        <p:nvSpPr>
          <p:cNvPr id="18" name="TextBox 17">
            <a:extLst>
              <a:ext uri="{FF2B5EF4-FFF2-40B4-BE49-F238E27FC236}">
                <a16:creationId xmlns:a16="http://schemas.microsoft.com/office/drawing/2014/main" id="{57168E7C-E7F2-77DF-3385-BBBF5DC3B135}"/>
              </a:ext>
            </a:extLst>
          </p:cNvPr>
          <p:cNvSpPr txBox="1"/>
          <p:nvPr/>
        </p:nvSpPr>
        <p:spPr>
          <a:xfrm>
            <a:off x="1839704" y="6228011"/>
            <a:ext cx="1572923" cy="523220"/>
          </a:xfrm>
          <a:prstGeom prst="rect">
            <a:avLst/>
          </a:prstGeom>
          <a:noFill/>
          <a:ln w="25400">
            <a:solidFill>
              <a:schemeClr val="tx1"/>
            </a:solidFill>
          </a:ln>
        </p:spPr>
        <p:txBody>
          <a:bodyPr wrap="square" rtlCol="0">
            <a:spAutoFit/>
          </a:bodyPr>
          <a:lstStyle/>
          <a:p>
            <a:pPr algn="ctr"/>
            <a:r>
              <a:rPr lang="en-US" sz="1400">
                <a:solidFill>
                  <a:srgbClr val="FF0000"/>
                </a:solidFill>
                <a:latin typeface="Baloo" panose="03080902040302020200" pitchFamily="66" charset="77"/>
                <a:cs typeface="Baloo" panose="03080902040302020200" pitchFamily="66" charset="77"/>
              </a:rPr>
              <a:t>Outside Agencies</a:t>
            </a:r>
          </a:p>
        </p:txBody>
      </p:sp>
      <p:sp>
        <p:nvSpPr>
          <p:cNvPr id="19" name="TextBox 18">
            <a:extLst>
              <a:ext uri="{FF2B5EF4-FFF2-40B4-BE49-F238E27FC236}">
                <a16:creationId xmlns:a16="http://schemas.microsoft.com/office/drawing/2014/main" id="{326857ED-4365-847F-6E35-464E53A2ADC4}"/>
              </a:ext>
            </a:extLst>
          </p:cNvPr>
          <p:cNvSpPr txBox="1"/>
          <p:nvPr/>
        </p:nvSpPr>
        <p:spPr>
          <a:xfrm>
            <a:off x="108592" y="6289610"/>
            <a:ext cx="1572923" cy="369332"/>
          </a:xfrm>
          <a:prstGeom prst="rect">
            <a:avLst/>
          </a:prstGeom>
          <a:noFill/>
          <a:ln w="25400">
            <a:solidFill>
              <a:schemeClr val="tx1"/>
            </a:solidFill>
          </a:ln>
        </p:spPr>
        <p:txBody>
          <a:bodyPr wrap="square" rtlCol="0">
            <a:spAutoFit/>
          </a:bodyPr>
          <a:lstStyle/>
          <a:p>
            <a:pPr algn="ctr"/>
            <a:r>
              <a:rPr lang="en-US">
                <a:solidFill>
                  <a:srgbClr val="FF0000"/>
                </a:solidFill>
                <a:latin typeface="Baloo" panose="03080902040302020200" pitchFamily="66" charset="77"/>
                <a:cs typeface="Baloo" panose="03080902040302020200" pitchFamily="66" charset="77"/>
              </a:rPr>
              <a:t>Volunteers</a:t>
            </a:r>
          </a:p>
        </p:txBody>
      </p:sp>
      <p:sp>
        <p:nvSpPr>
          <p:cNvPr id="20" name="TextBox 19">
            <a:extLst>
              <a:ext uri="{FF2B5EF4-FFF2-40B4-BE49-F238E27FC236}">
                <a16:creationId xmlns:a16="http://schemas.microsoft.com/office/drawing/2014/main" id="{298B314C-82AA-E5A7-6A77-49EDDADC576C}"/>
              </a:ext>
            </a:extLst>
          </p:cNvPr>
          <p:cNvSpPr txBox="1"/>
          <p:nvPr/>
        </p:nvSpPr>
        <p:spPr>
          <a:xfrm>
            <a:off x="3052629" y="4137767"/>
            <a:ext cx="2613857" cy="2031325"/>
          </a:xfrm>
          <a:prstGeom prst="rect">
            <a:avLst/>
          </a:prstGeom>
          <a:noFill/>
          <a:ln w="25400">
            <a:solidFill>
              <a:schemeClr val="tx1"/>
            </a:solidFill>
          </a:ln>
        </p:spPr>
        <p:txBody>
          <a:bodyPr wrap="square" lIns="91440" tIns="45720" rIns="91440" bIns="45720" rtlCol="0" anchor="t">
            <a:spAutoFit/>
          </a:bodyPr>
          <a:lstStyle/>
          <a:p>
            <a:r>
              <a:rPr lang="en-US" b="1" dirty="0">
                <a:solidFill>
                  <a:srgbClr val="0070C0"/>
                </a:solidFill>
              </a:rPr>
              <a:t>SIP Targets and Priorities</a:t>
            </a:r>
          </a:p>
          <a:p>
            <a:pPr algn="ctr"/>
            <a:r>
              <a:rPr lang="en-US" dirty="0"/>
              <a:t>Embedding a whole school Approach to Mental Health and Emotional Well Being</a:t>
            </a:r>
          </a:p>
          <a:p>
            <a:pPr algn="ctr"/>
            <a:r>
              <a:rPr lang="en-US" dirty="0"/>
              <a:t>Health and WB-AOLE</a:t>
            </a:r>
            <a:endParaRPr lang="en-US" dirty="0">
              <a:cs typeface="Calibri"/>
            </a:endParaRPr>
          </a:p>
          <a:p>
            <a:pPr algn="ctr"/>
            <a:r>
              <a:rPr lang="en-US" dirty="0"/>
              <a:t>Cluster working</a:t>
            </a:r>
            <a:endParaRPr lang="en-US" dirty="0">
              <a:cs typeface="Calibri"/>
            </a:endParaRPr>
          </a:p>
        </p:txBody>
      </p:sp>
      <p:cxnSp>
        <p:nvCxnSpPr>
          <p:cNvPr id="22" name="Straight Arrow Connector 21">
            <a:extLst>
              <a:ext uri="{FF2B5EF4-FFF2-40B4-BE49-F238E27FC236}">
                <a16:creationId xmlns:a16="http://schemas.microsoft.com/office/drawing/2014/main" id="{2EB217AA-2E1B-515F-672D-B4E16E958BF8}"/>
              </a:ext>
            </a:extLst>
          </p:cNvPr>
          <p:cNvCxnSpPr/>
          <p:nvPr/>
        </p:nvCxnSpPr>
        <p:spPr>
          <a:xfrm>
            <a:off x="4922283" y="6564258"/>
            <a:ext cx="442912" cy="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0C9F5811-EEF9-9D85-F958-13FFF7CB7882}"/>
              </a:ext>
            </a:extLst>
          </p:cNvPr>
          <p:cNvCxnSpPr>
            <a:cxnSpLocks/>
          </p:cNvCxnSpPr>
          <p:nvPr/>
        </p:nvCxnSpPr>
        <p:spPr>
          <a:xfrm flipH="1">
            <a:off x="7215188" y="6545834"/>
            <a:ext cx="451486" cy="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14FD98D1-B15E-E045-9779-0B87D96CF77B}"/>
              </a:ext>
            </a:extLst>
          </p:cNvPr>
          <p:cNvCxnSpPr/>
          <p:nvPr/>
        </p:nvCxnSpPr>
        <p:spPr>
          <a:xfrm>
            <a:off x="3239824" y="6545834"/>
            <a:ext cx="442912" cy="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46BD1271-139A-EBB7-2642-5148F002B0BA}"/>
              </a:ext>
            </a:extLst>
          </p:cNvPr>
          <p:cNvCxnSpPr/>
          <p:nvPr/>
        </p:nvCxnSpPr>
        <p:spPr>
          <a:xfrm>
            <a:off x="1498398" y="6533079"/>
            <a:ext cx="442912" cy="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2964DAD-9D22-19D0-C29E-A28C62A91819}"/>
              </a:ext>
            </a:extLst>
          </p:cNvPr>
          <p:cNvCxnSpPr>
            <a:cxnSpLocks/>
          </p:cNvCxnSpPr>
          <p:nvPr/>
        </p:nvCxnSpPr>
        <p:spPr>
          <a:xfrm flipH="1" flipV="1">
            <a:off x="8773261" y="6557814"/>
            <a:ext cx="420438" cy="1533"/>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78C9C194-007A-4A37-9A63-BC1B75C19DC1}"/>
              </a:ext>
            </a:extLst>
          </p:cNvPr>
          <p:cNvCxnSpPr>
            <a:cxnSpLocks/>
          </p:cNvCxnSpPr>
          <p:nvPr/>
        </p:nvCxnSpPr>
        <p:spPr>
          <a:xfrm flipH="1">
            <a:off x="10270249" y="6588055"/>
            <a:ext cx="345520" cy="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FD422751-6CFA-EEFC-87ED-90DB8645EDFF}"/>
              </a:ext>
            </a:extLst>
          </p:cNvPr>
          <p:cNvSpPr txBox="1"/>
          <p:nvPr/>
        </p:nvSpPr>
        <p:spPr>
          <a:xfrm>
            <a:off x="3863975" y="1398264"/>
            <a:ext cx="3732630" cy="461665"/>
          </a:xfrm>
          <a:prstGeom prst="rect">
            <a:avLst/>
          </a:prstGeom>
          <a:noFill/>
        </p:spPr>
        <p:txBody>
          <a:bodyPr wrap="square" rtlCol="0">
            <a:spAutoFit/>
          </a:bodyPr>
          <a:lstStyle/>
          <a:p>
            <a:pPr algn="ctr"/>
            <a:r>
              <a:rPr lang="en-US" sz="2400">
                <a:solidFill>
                  <a:srgbClr val="0070C0"/>
                </a:solidFill>
              </a:rPr>
              <a:t> </a:t>
            </a:r>
            <a:r>
              <a:rPr lang="en-US" sz="2400" b="1">
                <a:solidFill>
                  <a:srgbClr val="0070C0"/>
                </a:solidFill>
              </a:rPr>
              <a:t>A Shared Vision for WB </a:t>
            </a:r>
          </a:p>
        </p:txBody>
      </p:sp>
    </p:spTree>
    <p:extLst>
      <p:ext uri="{BB962C8B-B14F-4D97-AF65-F5344CB8AC3E}">
        <p14:creationId xmlns:p14="http://schemas.microsoft.com/office/powerpoint/2010/main" val="31195397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24743" y="392154"/>
            <a:ext cx="9581804" cy="950457"/>
          </a:xfrm>
        </p:spPr>
        <p:txBody>
          <a:bodyPr>
            <a:normAutofit fontScale="90000"/>
          </a:bodyPr>
          <a:lstStyle/>
          <a:p>
            <a:r>
              <a:rPr lang="en-GB" sz="3600" b="1" dirty="0">
                <a:solidFill>
                  <a:srgbClr val="0070C0"/>
                </a:solidFill>
                <a:latin typeface="Arial" panose="020B0604020202020204" pitchFamily="34" charset="0"/>
                <a:cs typeface="Arial" panose="020B0604020202020204" pitchFamily="34" charset="0"/>
              </a:rPr>
              <a:t>Ysgol Gynradd Cogan Primary School</a:t>
            </a:r>
            <a:br>
              <a:rPr lang="en-GB" sz="3600" b="1" dirty="0">
                <a:solidFill>
                  <a:srgbClr val="0070C0"/>
                </a:solidFill>
                <a:latin typeface="Arial" panose="020B0604020202020204" pitchFamily="34" charset="0"/>
                <a:cs typeface="Arial" panose="020B0604020202020204" pitchFamily="34" charset="0"/>
              </a:rPr>
            </a:br>
            <a:r>
              <a:rPr lang="en-GB" sz="3600" b="1" dirty="0">
                <a:solidFill>
                  <a:srgbClr val="0070C0"/>
                </a:solidFill>
                <a:latin typeface="Arial" panose="020B0604020202020204" pitchFamily="34" charset="0"/>
                <a:cs typeface="Arial" panose="020B0604020202020204" pitchFamily="34" charset="0"/>
              </a:rPr>
              <a:t>2024-2027</a:t>
            </a:r>
            <a:br>
              <a:rPr lang="en-GB" sz="3600" b="1" dirty="0">
                <a:solidFill>
                  <a:srgbClr val="0070C0"/>
                </a:solidFill>
                <a:latin typeface="Arial" panose="020B0604020202020204" pitchFamily="34" charset="0"/>
                <a:cs typeface="Arial" panose="020B0604020202020204" pitchFamily="34" charset="0"/>
              </a:rPr>
            </a:br>
            <a:r>
              <a:rPr lang="en-GB" sz="2200" b="1" dirty="0">
                <a:solidFill>
                  <a:srgbClr val="0070C0"/>
                </a:solidFill>
                <a:latin typeface="Arial" panose="020B0604020202020204" pitchFamily="34" charset="0"/>
                <a:cs typeface="Arial" panose="020B0604020202020204" pitchFamily="34" charset="0"/>
              </a:rPr>
              <a:t>Encourage Effort : Celebrate Success</a:t>
            </a:r>
          </a:p>
        </p:txBody>
      </p:sp>
      <p:sp>
        <p:nvSpPr>
          <p:cNvPr id="3" name="TextBox 2"/>
          <p:cNvSpPr txBox="1"/>
          <p:nvPr/>
        </p:nvSpPr>
        <p:spPr>
          <a:xfrm>
            <a:off x="649357" y="1577009"/>
            <a:ext cx="11212632" cy="4555093"/>
          </a:xfrm>
          <a:prstGeom prst="rect">
            <a:avLst/>
          </a:prstGeom>
          <a:noFill/>
        </p:spPr>
        <p:txBody>
          <a:bodyPr wrap="square" rtlCol="0">
            <a:spAutoFit/>
          </a:bodyPr>
          <a:lstStyle/>
          <a:p>
            <a:r>
              <a:rPr lang="en-GB" sz="2000" b="1" u="sng" dirty="0">
                <a:solidFill>
                  <a:srgbClr val="454F5C"/>
                </a:solidFill>
                <a:latin typeface="Tahoma" panose="020B0604030504040204" pitchFamily="34" charset="0"/>
                <a:ea typeface="Arial" panose="020B0604020202020204" pitchFamily="34" charset="0"/>
                <a:cs typeface="Arial" panose="020B0604020202020204" pitchFamily="34" charset="0"/>
                <a:hlinkClick r:id="rId2"/>
              </a:rPr>
              <a:t>Information about the Curriculum for Wales</a:t>
            </a:r>
          </a:p>
          <a:p>
            <a:endParaRPr lang="en-GB" u="sng" dirty="0">
              <a:solidFill>
                <a:srgbClr val="454F5C"/>
              </a:solidFill>
              <a:latin typeface="Tahoma" panose="020B0604030504040204" pitchFamily="34" charset="0"/>
              <a:ea typeface="Arial" panose="020B0604020202020204" pitchFamily="34" charset="0"/>
              <a:cs typeface="Arial" panose="020B0604020202020204" pitchFamily="34" charset="0"/>
              <a:hlinkClick r:id="rId2"/>
            </a:endParaRPr>
          </a:p>
          <a:p>
            <a:r>
              <a:rPr lang="en-GB" u="sng" dirty="0">
                <a:solidFill>
                  <a:srgbClr val="454F5C"/>
                </a:solidFill>
                <a:latin typeface="Tahoma" panose="020B0604030504040204" pitchFamily="34" charset="0"/>
                <a:ea typeface="Arial" panose="020B0604020202020204" pitchFamily="34" charset="0"/>
                <a:cs typeface="Arial" panose="020B0604020202020204" pitchFamily="34" charset="0"/>
                <a:hlinkClick r:id="rId2"/>
              </a:rPr>
              <a:t>For more information, please visit:</a:t>
            </a:r>
          </a:p>
          <a:p>
            <a:endParaRPr lang="en-GB" dirty="0">
              <a:solidFill>
                <a:srgbClr val="454F5C"/>
              </a:solidFill>
              <a:latin typeface="Tahoma" panose="020B0604030504040204" pitchFamily="34" charset="0"/>
              <a:ea typeface="Arial" panose="020B0604020202020204" pitchFamily="34" charset="0"/>
              <a:cs typeface="Arial" panose="020B0604020202020204" pitchFamily="34" charset="0"/>
              <a:hlinkClick r:id="rId2"/>
            </a:endParaRPr>
          </a:p>
          <a:p>
            <a:r>
              <a:rPr lang="en-GB" dirty="0">
                <a:solidFill>
                  <a:srgbClr val="454F5C"/>
                </a:solidFill>
                <a:latin typeface="Tahoma" panose="020B0604030504040204" pitchFamily="34" charset="0"/>
                <a:ea typeface="Arial" panose="020B0604020202020204" pitchFamily="34" charset="0"/>
                <a:cs typeface="Arial" panose="020B0604020202020204" pitchFamily="34" charset="0"/>
                <a:hlinkClick r:id="rId2"/>
              </a:rPr>
              <a:t>https://gov.wales/education-changing</a:t>
            </a:r>
            <a:endParaRPr lang="en-GB" dirty="0">
              <a:solidFill>
                <a:srgbClr val="454F5C"/>
              </a:solidFill>
              <a:latin typeface="Tahoma" panose="020B0604030504040204" pitchFamily="34" charset="0"/>
              <a:ea typeface="Arial" panose="020B0604020202020204" pitchFamily="34" charset="0"/>
              <a:cs typeface="Arial" panose="020B0604020202020204" pitchFamily="34" charset="0"/>
            </a:endParaRPr>
          </a:p>
          <a:p>
            <a:endParaRPr lang="en-GB" dirty="0">
              <a:solidFill>
                <a:srgbClr val="454F5C"/>
              </a:solidFill>
              <a:latin typeface="Tahoma" panose="020B0604030504040204" pitchFamily="34" charset="0"/>
              <a:ea typeface="Arial" panose="020B0604020202020204" pitchFamily="34" charset="0"/>
              <a:cs typeface="Arial" panose="020B0604020202020204" pitchFamily="34" charset="0"/>
            </a:endParaRPr>
          </a:p>
          <a:p>
            <a:r>
              <a:rPr lang="en-GB" dirty="0">
                <a:solidFill>
                  <a:srgbClr val="454F5C"/>
                </a:solidFill>
                <a:latin typeface="Tahoma" panose="020B0604030504040204" pitchFamily="34" charset="0"/>
                <a:ea typeface="Arial" panose="020B0604020202020204" pitchFamily="34" charset="0"/>
                <a:cs typeface="Arial" panose="020B0604020202020204" pitchFamily="34" charset="0"/>
                <a:hlinkClick r:id="rId3"/>
              </a:rPr>
              <a:t>https://hwb.gov.wales/curriculum-for-wales/a-new-curriculum-in-wales-a-guide-for-parents/</a:t>
            </a:r>
            <a:endParaRPr lang="en-GB" dirty="0">
              <a:solidFill>
                <a:srgbClr val="454F5C"/>
              </a:solidFill>
              <a:latin typeface="Tahoma" panose="020B0604030504040204" pitchFamily="34" charset="0"/>
              <a:ea typeface="Arial" panose="020B0604020202020204" pitchFamily="34" charset="0"/>
              <a:cs typeface="Arial" panose="020B0604020202020204" pitchFamily="34" charset="0"/>
            </a:endParaRPr>
          </a:p>
          <a:p>
            <a:endParaRPr lang="en-GB" dirty="0">
              <a:solidFill>
                <a:srgbClr val="454F5C"/>
              </a:solidFill>
              <a:latin typeface="Tahoma" panose="020B0604030504040204" pitchFamily="34" charset="0"/>
              <a:ea typeface="Arial" panose="020B0604020202020204" pitchFamily="34" charset="0"/>
              <a:cs typeface="Arial" panose="020B0604020202020204" pitchFamily="34" charset="0"/>
            </a:endParaRPr>
          </a:p>
          <a:p>
            <a:endParaRPr lang="en-GB" dirty="0">
              <a:solidFill>
                <a:srgbClr val="454F5C"/>
              </a:solidFill>
              <a:latin typeface="Tahoma" panose="020B0604030504040204" pitchFamily="34" charset="0"/>
              <a:ea typeface="Arial" panose="020B0604020202020204" pitchFamily="34" charset="0"/>
              <a:cs typeface="Arial" panose="020B0604020202020204" pitchFamily="34" charset="0"/>
            </a:endParaRPr>
          </a:p>
          <a:p>
            <a:r>
              <a:rPr lang="en-GB" dirty="0">
                <a:solidFill>
                  <a:srgbClr val="454F5C"/>
                </a:solidFill>
                <a:latin typeface="Tahoma" panose="020B0604030504040204" pitchFamily="34" charset="0"/>
                <a:cs typeface="Arial" panose="020B0604020202020204" pitchFamily="34" charset="0"/>
                <a:hlinkClick r:id="rId4"/>
              </a:rPr>
              <a:t>https://hwb.gov.wales/curriculum-for-wales/a-new-curriculum-in-wales-easy-read/</a:t>
            </a:r>
            <a:endParaRPr lang="en-GB" dirty="0">
              <a:solidFill>
                <a:srgbClr val="454F5C"/>
              </a:solidFill>
              <a:latin typeface="Tahoma" panose="020B0604030504040204" pitchFamily="34" charset="0"/>
              <a:cs typeface="Arial" panose="020B0604020202020204" pitchFamily="34" charset="0"/>
            </a:endParaRPr>
          </a:p>
          <a:p>
            <a:endParaRPr lang="en-GB" dirty="0">
              <a:solidFill>
                <a:srgbClr val="454F5C"/>
              </a:solidFill>
              <a:latin typeface="Tahoma" panose="020B0604030504040204" pitchFamily="34" charset="0"/>
              <a:cs typeface="Arial" panose="020B0604020202020204" pitchFamily="34" charset="0"/>
            </a:endParaRPr>
          </a:p>
          <a:p>
            <a:endParaRPr lang="en-GB" dirty="0">
              <a:solidFill>
                <a:srgbClr val="454F5C"/>
              </a:solidFill>
              <a:latin typeface="Tahoma" panose="020B0604030504040204" pitchFamily="34" charset="0"/>
              <a:cs typeface="Arial" panose="020B0604020202020204" pitchFamily="34" charset="0"/>
            </a:endParaRPr>
          </a:p>
          <a:p>
            <a:r>
              <a:rPr lang="en-GB" dirty="0">
                <a:solidFill>
                  <a:srgbClr val="454F5C"/>
                </a:solidFill>
                <a:latin typeface="Tahoma" panose="020B0604030504040204" pitchFamily="34" charset="0"/>
                <a:ea typeface="Arial" panose="020B0604020202020204" pitchFamily="34" charset="0"/>
                <a:cs typeface="Arial" panose="020B0604020202020204" pitchFamily="34" charset="0"/>
                <a:hlinkClick r:id="rId5"/>
              </a:rPr>
              <a:t>https://www.youtube.com/</a:t>
            </a:r>
            <a:r>
              <a:rPr lang="en-GB" dirty="0">
                <a:solidFill>
                  <a:schemeClr val="accent5"/>
                </a:solidFill>
                <a:latin typeface="Tahoma" panose="020B0604030504040204" pitchFamily="34" charset="0"/>
                <a:ea typeface="Arial" panose="020B0604020202020204" pitchFamily="34" charset="0"/>
                <a:cs typeface="Arial" panose="020B0604020202020204" pitchFamily="34" charset="0"/>
                <a:hlinkClick r:id="rId5"/>
              </a:rPr>
              <a:t>watc</a:t>
            </a:r>
            <a:r>
              <a:rPr lang="en-GB" dirty="0">
                <a:solidFill>
                  <a:srgbClr val="454F5C"/>
                </a:solidFill>
                <a:latin typeface="Tahoma" panose="020B0604030504040204" pitchFamily="34" charset="0"/>
                <a:ea typeface="Arial" panose="020B0604020202020204" pitchFamily="34" charset="0"/>
                <a:cs typeface="Arial" panose="020B0604020202020204" pitchFamily="34" charset="0"/>
                <a:hlinkClick r:id="rId5"/>
              </a:rPr>
              <a:t>h?v=SCMLnc8lMxE&amp;t=0s</a:t>
            </a:r>
            <a:endParaRPr lang="en-GB" dirty="0">
              <a:solidFill>
                <a:srgbClr val="454F5C"/>
              </a:solidFill>
              <a:latin typeface="Tahoma" panose="020B0604030504040204" pitchFamily="34" charset="0"/>
              <a:ea typeface="Arial" panose="020B0604020202020204" pitchFamily="34" charset="0"/>
              <a:cs typeface="Arial" panose="020B0604020202020204" pitchFamily="34" charset="0"/>
            </a:endParaRPr>
          </a:p>
          <a:p>
            <a:endParaRPr lang="en-GB" dirty="0">
              <a:solidFill>
                <a:srgbClr val="454F5C"/>
              </a:solidFill>
              <a:latin typeface="Tahoma" panose="020B0604030504040204" pitchFamily="34" charset="0"/>
              <a:cs typeface="Arial" panose="020B0604020202020204" pitchFamily="34" charset="0"/>
            </a:endParaRPr>
          </a:p>
          <a:p>
            <a:endParaRPr lang="en-GB" dirty="0">
              <a:solidFill>
                <a:srgbClr val="454F5C"/>
              </a:solidFill>
              <a:latin typeface="Tahoma" panose="020B0604030504040204" pitchFamily="34" charset="0"/>
              <a:cs typeface="Arial" panose="020B0604020202020204" pitchFamily="34" charset="0"/>
            </a:endParaRPr>
          </a:p>
          <a:p>
            <a:endParaRPr lang="en-GB" dirty="0"/>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72243" y="0"/>
            <a:ext cx="1419757" cy="1329839"/>
          </a:xfrm>
          <a:prstGeom prst="rect">
            <a:avLst/>
          </a:prstGeom>
        </p:spPr>
      </p:pic>
    </p:spTree>
    <p:extLst>
      <p:ext uri="{BB962C8B-B14F-4D97-AF65-F5344CB8AC3E}">
        <p14:creationId xmlns:p14="http://schemas.microsoft.com/office/powerpoint/2010/main" val="2441649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97023" y="360906"/>
            <a:ext cx="9581804" cy="950457"/>
          </a:xfrm>
        </p:spPr>
        <p:txBody>
          <a:bodyPr>
            <a:normAutofit fontScale="90000"/>
          </a:bodyPr>
          <a:lstStyle/>
          <a:p>
            <a:r>
              <a:rPr lang="en-GB" sz="3600" b="1" dirty="0">
                <a:solidFill>
                  <a:srgbClr val="0070C0"/>
                </a:solidFill>
                <a:latin typeface="Arial" panose="020B0604020202020204" pitchFamily="34" charset="0"/>
                <a:cs typeface="Arial" panose="020B0604020202020204" pitchFamily="34" charset="0"/>
              </a:rPr>
              <a:t>Ysgol Gynradd Cogan Primary School</a:t>
            </a:r>
            <a:br>
              <a:rPr lang="en-GB" sz="3600" b="1" dirty="0">
                <a:solidFill>
                  <a:srgbClr val="0070C0"/>
                </a:solidFill>
                <a:latin typeface="Arial" panose="020B0604020202020204" pitchFamily="34" charset="0"/>
                <a:cs typeface="Arial" panose="020B0604020202020204" pitchFamily="34" charset="0"/>
              </a:rPr>
            </a:br>
            <a:r>
              <a:rPr lang="en-GB" sz="3600" b="1" dirty="0">
                <a:solidFill>
                  <a:srgbClr val="0070C0"/>
                </a:solidFill>
                <a:latin typeface="Arial" panose="020B0604020202020204" pitchFamily="34" charset="0"/>
                <a:cs typeface="Arial" panose="020B0604020202020204" pitchFamily="34" charset="0"/>
              </a:rPr>
              <a:t>2024-2027</a:t>
            </a:r>
            <a:br>
              <a:rPr lang="en-GB" sz="3600" b="1" dirty="0">
                <a:solidFill>
                  <a:srgbClr val="0070C0"/>
                </a:solidFill>
                <a:latin typeface="Arial" panose="020B0604020202020204" pitchFamily="34" charset="0"/>
                <a:cs typeface="Arial" panose="020B0604020202020204" pitchFamily="34" charset="0"/>
              </a:rPr>
            </a:br>
            <a:r>
              <a:rPr lang="en-GB" sz="2200" b="1" dirty="0">
                <a:solidFill>
                  <a:srgbClr val="0070C0"/>
                </a:solidFill>
                <a:latin typeface="Arial" panose="020B0604020202020204" pitchFamily="34" charset="0"/>
                <a:cs typeface="Arial" panose="020B0604020202020204" pitchFamily="34" charset="0"/>
              </a:rPr>
              <a:t>Encourage Effort : Celebrate Success</a:t>
            </a:r>
          </a:p>
        </p:txBody>
      </p:sp>
      <p:grpSp>
        <p:nvGrpSpPr>
          <p:cNvPr id="32" name="Group 31"/>
          <p:cNvGrpSpPr/>
          <p:nvPr/>
        </p:nvGrpSpPr>
        <p:grpSpPr>
          <a:xfrm>
            <a:off x="-73194" y="608718"/>
            <a:ext cx="11976015" cy="6216649"/>
            <a:chOff x="-497444" y="-1127229"/>
            <a:chExt cx="11416788" cy="5991072"/>
          </a:xfrm>
        </p:grpSpPr>
        <p:grpSp>
          <p:nvGrpSpPr>
            <p:cNvPr id="33" name="Group 32"/>
            <p:cNvGrpSpPr/>
            <p:nvPr/>
          </p:nvGrpSpPr>
          <p:grpSpPr>
            <a:xfrm>
              <a:off x="-497444" y="-1127229"/>
              <a:ext cx="11416788" cy="5991072"/>
              <a:chOff x="-497444" y="-1127229"/>
              <a:chExt cx="11416788" cy="5991072"/>
            </a:xfrm>
          </p:grpSpPr>
          <p:sp>
            <p:nvSpPr>
              <p:cNvPr id="34" name="Rectangle 33"/>
              <p:cNvSpPr/>
              <p:nvPr/>
            </p:nvSpPr>
            <p:spPr>
              <a:xfrm>
                <a:off x="0" y="0"/>
                <a:ext cx="5207625" cy="4543425"/>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35" name="Freeform 34"/>
              <p:cNvSpPr/>
              <p:nvPr/>
            </p:nvSpPr>
            <p:spPr>
              <a:xfrm>
                <a:off x="-427668" y="-1127229"/>
                <a:ext cx="4220703" cy="4061648"/>
              </a:xfrm>
              <a:custGeom>
                <a:avLst/>
                <a:gdLst/>
                <a:ahLst/>
                <a:cxnLst/>
                <a:rect l="l" t="t" r="r" b="b"/>
                <a:pathLst>
                  <a:path w="120000" h="120000" extrusionOk="0">
                    <a:moveTo>
                      <a:pt x="85177" y="19133"/>
                    </a:moveTo>
                    <a:lnTo>
                      <a:pt x="94511" y="11300"/>
                    </a:lnTo>
                    <a:lnTo>
                      <a:pt x="101967" y="17557"/>
                    </a:lnTo>
                    <a:lnTo>
                      <a:pt x="95875" y="28109"/>
                    </a:lnTo>
                    <a:lnTo>
                      <a:pt x="95875" y="28109"/>
                    </a:lnTo>
                    <a:cubicBezTo>
                      <a:pt x="100207" y="32983"/>
                      <a:pt x="103501" y="38688"/>
                      <a:pt x="105555" y="44877"/>
                    </a:cubicBezTo>
                    <a:lnTo>
                      <a:pt x="117740" y="44877"/>
                    </a:lnTo>
                    <a:lnTo>
                      <a:pt x="119431" y="54463"/>
                    </a:lnTo>
                    <a:lnTo>
                      <a:pt x="107980" y="58630"/>
                    </a:lnTo>
                    <a:lnTo>
                      <a:pt x="107980" y="58630"/>
                    </a:lnTo>
                    <a:cubicBezTo>
                      <a:pt x="108167" y="65148"/>
                      <a:pt x="107023" y="71636"/>
                      <a:pt x="104618" y="77697"/>
                    </a:cubicBezTo>
                    <a:lnTo>
                      <a:pt x="113953" y="85530"/>
                    </a:lnTo>
                    <a:lnTo>
                      <a:pt x="109086" y="93960"/>
                    </a:lnTo>
                    <a:lnTo>
                      <a:pt x="97636" y="89792"/>
                    </a:lnTo>
                    <a:cubicBezTo>
                      <a:pt x="93588" y="94905"/>
                      <a:pt x="88542" y="99139"/>
                      <a:pt x="82804" y="102237"/>
                    </a:cubicBezTo>
                    <a:lnTo>
                      <a:pt x="84920" y="114237"/>
                    </a:lnTo>
                    <a:lnTo>
                      <a:pt x="75773" y="117566"/>
                    </a:lnTo>
                    <a:lnTo>
                      <a:pt x="69681" y="107014"/>
                    </a:lnTo>
                    <a:lnTo>
                      <a:pt x="69681" y="107014"/>
                    </a:lnTo>
                    <a:cubicBezTo>
                      <a:pt x="63294" y="108329"/>
                      <a:pt x="56706" y="108329"/>
                      <a:pt x="50319" y="107014"/>
                    </a:cubicBezTo>
                    <a:lnTo>
                      <a:pt x="44227" y="117566"/>
                    </a:lnTo>
                    <a:lnTo>
                      <a:pt x="35080" y="114237"/>
                    </a:lnTo>
                    <a:lnTo>
                      <a:pt x="37196" y="102237"/>
                    </a:lnTo>
                    <a:lnTo>
                      <a:pt x="37196" y="102237"/>
                    </a:lnTo>
                    <a:cubicBezTo>
                      <a:pt x="31458" y="99139"/>
                      <a:pt x="26412" y="94905"/>
                      <a:pt x="22364" y="89792"/>
                    </a:cubicBezTo>
                    <a:lnTo>
                      <a:pt x="10914" y="93960"/>
                    </a:lnTo>
                    <a:lnTo>
                      <a:pt x="6047" y="85530"/>
                    </a:lnTo>
                    <a:lnTo>
                      <a:pt x="15382" y="77697"/>
                    </a:lnTo>
                    <a:lnTo>
                      <a:pt x="15382" y="77697"/>
                    </a:lnTo>
                    <a:cubicBezTo>
                      <a:pt x="12977" y="71636"/>
                      <a:pt x="11833" y="65148"/>
                      <a:pt x="12020" y="58630"/>
                    </a:cubicBezTo>
                    <a:lnTo>
                      <a:pt x="569" y="54463"/>
                    </a:lnTo>
                    <a:lnTo>
                      <a:pt x="2260" y="44877"/>
                    </a:lnTo>
                    <a:lnTo>
                      <a:pt x="14445" y="44877"/>
                    </a:lnTo>
                    <a:lnTo>
                      <a:pt x="14445" y="44877"/>
                    </a:lnTo>
                    <a:cubicBezTo>
                      <a:pt x="16499" y="38688"/>
                      <a:pt x="19793" y="32983"/>
                      <a:pt x="24125" y="28109"/>
                    </a:cubicBezTo>
                    <a:lnTo>
                      <a:pt x="18033" y="17557"/>
                    </a:lnTo>
                    <a:lnTo>
                      <a:pt x="25489" y="11300"/>
                    </a:lnTo>
                    <a:lnTo>
                      <a:pt x="34823" y="19133"/>
                    </a:lnTo>
                    <a:lnTo>
                      <a:pt x="34823" y="19133"/>
                    </a:lnTo>
                    <a:cubicBezTo>
                      <a:pt x="40375" y="15712"/>
                      <a:pt x="46566" y="13459"/>
                      <a:pt x="53017" y="12511"/>
                    </a:cubicBezTo>
                    <a:lnTo>
                      <a:pt x="55133" y="511"/>
                    </a:lnTo>
                    <a:lnTo>
                      <a:pt x="64867" y="511"/>
                    </a:lnTo>
                    <a:lnTo>
                      <a:pt x="66983" y="12511"/>
                    </a:lnTo>
                    <a:lnTo>
                      <a:pt x="66983" y="12511"/>
                    </a:lnTo>
                    <a:cubicBezTo>
                      <a:pt x="73434" y="13459"/>
                      <a:pt x="79625" y="15712"/>
                      <a:pt x="85177" y="19133"/>
                    </a:cubicBezTo>
                    <a:close/>
                  </a:path>
                </a:pathLst>
              </a:custGeom>
              <a:solidFill>
                <a:srgbClr val="DA78B7"/>
              </a:solidFill>
              <a:ln w="12700" cap="flat" cmpd="sng">
                <a:solidFill>
                  <a:sysClr val="window" lastClr="FFFFFF"/>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36" name="Text Box 30"/>
              <p:cNvSpPr txBox="1"/>
              <p:nvPr/>
            </p:nvSpPr>
            <p:spPr>
              <a:xfrm>
                <a:off x="1935764" y="240516"/>
                <a:ext cx="1494109" cy="1284478"/>
              </a:xfrm>
              <a:prstGeom prst="rect">
                <a:avLst/>
              </a:prstGeom>
              <a:noFill/>
              <a:ln>
                <a:noFill/>
              </a:ln>
            </p:spPr>
            <p:txBody>
              <a:bodyPr spcFirstLastPara="1" wrap="square" lIns="15225" tIns="15225" rIns="15225" bIns="15225" anchor="ctr" anchorCtr="0">
                <a:noAutofit/>
              </a:bodyPr>
              <a:lstStyle/>
              <a:p>
                <a:pPr marL="0" marR="0" lvl="0" indent="0" algn="ctr" defTabSz="914400" rtl="0" eaLnBrk="1" fontAlgn="auto" latinLnBrk="0" hangingPunct="1">
                  <a:lnSpc>
                    <a:spcPct val="89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37" name="Freeform 36"/>
              <p:cNvSpPr/>
              <p:nvPr/>
            </p:nvSpPr>
            <p:spPr>
              <a:xfrm>
                <a:off x="6542871" y="-1073785"/>
                <a:ext cx="4376473" cy="4183563"/>
              </a:xfrm>
              <a:custGeom>
                <a:avLst/>
                <a:gdLst/>
                <a:ahLst/>
                <a:cxnLst/>
                <a:rect l="l" t="t" r="r" b="b"/>
                <a:pathLst>
                  <a:path w="120000" h="120000" extrusionOk="0">
                    <a:moveTo>
                      <a:pt x="89790" y="30393"/>
                    </a:moveTo>
                    <a:lnTo>
                      <a:pt x="107494" y="25057"/>
                    </a:lnTo>
                    <a:lnTo>
                      <a:pt x="114008" y="36341"/>
                    </a:lnTo>
                    <a:lnTo>
                      <a:pt x="100535" y="49005"/>
                    </a:lnTo>
                    <a:cubicBezTo>
                      <a:pt x="102488" y="56205"/>
                      <a:pt x="102488" y="63795"/>
                      <a:pt x="100535" y="70995"/>
                    </a:cubicBezTo>
                    <a:lnTo>
                      <a:pt x="114008" y="83659"/>
                    </a:lnTo>
                    <a:lnTo>
                      <a:pt x="107494" y="94943"/>
                    </a:lnTo>
                    <a:lnTo>
                      <a:pt x="89790" y="89607"/>
                    </a:lnTo>
                    <a:lnTo>
                      <a:pt x="89790" y="89607"/>
                    </a:lnTo>
                    <a:cubicBezTo>
                      <a:pt x="84531" y="94898"/>
                      <a:pt x="77957" y="98693"/>
                      <a:pt x="70746" y="100602"/>
                    </a:cubicBezTo>
                    <a:lnTo>
                      <a:pt x="66514" y="118602"/>
                    </a:lnTo>
                    <a:lnTo>
                      <a:pt x="53486" y="118602"/>
                    </a:lnTo>
                    <a:lnTo>
                      <a:pt x="49254" y="100602"/>
                    </a:lnTo>
                    <a:lnTo>
                      <a:pt x="49254" y="100602"/>
                    </a:lnTo>
                    <a:cubicBezTo>
                      <a:pt x="42043" y="98693"/>
                      <a:pt x="35469" y="94898"/>
                      <a:pt x="30210" y="89607"/>
                    </a:cubicBezTo>
                    <a:lnTo>
                      <a:pt x="12506" y="94943"/>
                    </a:lnTo>
                    <a:lnTo>
                      <a:pt x="5992" y="83659"/>
                    </a:lnTo>
                    <a:lnTo>
                      <a:pt x="19465" y="70995"/>
                    </a:lnTo>
                    <a:lnTo>
                      <a:pt x="19465" y="70995"/>
                    </a:lnTo>
                    <a:cubicBezTo>
                      <a:pt x="17512" y="63795"/>
                      <a:pt x="17512" y="56205"/>
                      <a:pt x="19465" y="49005"/>
                    </a:cubicBezTo>
                    <a:lnTo>
                      <a:pt x="5992" y="36341"/>
                    </a:lnTo>
                    <a:lnTo>
                      <a:pt x="12506" y="25057"/>
                    </a:lnTo>
                    <a:lnTo>
                      <a:pt x="30210" y="30393"/>
                    </a:lnTo>
                    <a:lnTo>
                      <a:pt x="30210" y="30393"/>
                    </a:lnTo>
                    <a:cubicBezTo>
                      <a:pt x="35469" y="25102"/>
                      <a:pt x="42043" y="21307"/>
                      <a:pt x="49254" y="19398"/>
                    </a:cubicBezTo>
                    <a:lnTo>
                      <a:pt x="53486" y="1398"/>
                    </a:lnTo>
                    <a:lnTo>
                      <a:pt x="66514" y="1398"/>
                    </a:lnTo>
                    <a:lnTo>
                      <a:pt x="70746" y="19398"/>
                    </a:lnTo>
                    <a:lnTo>
                      <a:pt x="70746" y="19398"/>
                    </a:lnTo>
                    <a:cubicBezTo>
                      <a:pt x="77957" y="21307"/>
                      <a:pt x="84531" y="25102"/>
                      <a:pt x="89790" y="30393"/>
                    </a:cubicBezTo>
                    <a:close/>
                  </a:path>
                </a:pathLst>
              </a:custGeom>
              <a:solidFill>
                <a:srgbClr val="599BD5"/>
              </a:solidFill>
              <a:ln w="12700" cap="flat" cmpd="sng">
                <a:solidFill>
                  <a:sysClr val="window" lastClr="FFFFFF"/>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38" name="Text Box 288"/>
              <p:cNvSpPr txBox="1"/>
              <p:nvPr/>
            </p:nvSpPr>
            <p:spPr>
              <a:xfrm>
                <a:off x="358445" y="602169"/>
                <a:ext cx="902314" cy="896782"/>
              </a:xfrm>
              <a:prstGeom prst="rect">
                <a:avLst/>
              </a:prstGeom>
              <a:noFill/>
              <a:ln>
                <a:noFill/>
              </a:ln>
            </p:spPr>
            <p:txBody>
              <a:bodyPr spcFirstLastPara="1" wrap="square" lIns="15225" tIns="15225" rIns="15225" bIns="15225" anchor="ctr" anchorCtr="0">
                <a:noAutofit/>
              </a:bodyPr>
              <a:lstStyle/>
              <a:p>
                <a:pPr marL="0" marR="0" lvl="0" indent="0" algn="ctr" defTabSz="914400" rtl="0" eaLnBrk="1" fontAlgn="auto" latinLnBrk="0" hangingPunct="1">
                  <a:lnSpc>
                    <a:spcPct val="89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39" name="Freeform 38"/>
              <p:cNvSpPr/>
              <p:nvPr/>
            </p:nvSpPr>
            <p:spPr>
              <a:xfrm rot="20700000">
                <a:off x="801510" y="2720423"/>
                <a:ext cx="1780651" cy="1780651"/>
              </a:xfrm>
              <a:custGeom>
                <a:avLst/>
                <a:gdLst/>
                <a:ahLst/>
                <a:cxnLst/>
                <a:rect l="l" t="t" r="r" b="b"/>
                <a:pathLst>
                  <a:path w="120000" h="120000" extrusionOk="0">
                    <a:moveTo>
                      <a:pt x="89790" y="30393"/>
                    </a:moveTo>
                    <a:lnTo>
                      <a:pt x="107494" y="25057"/>
                    </a:lnTo>
                    <a:lnTo>
                      <a:pt x="114008" y="36341"/>
                    </a:lnTo>
                    <a:lnTo>
                      <a:pt x="100535" y="49005"/>
                    </a:lnTo>
                    <a:cubicBezTo>
                      <a:pt x="102488" y="56205"/>
                      <a:pt x="102488" y="63795"/>
                      <a:pt x="100535" y="70995"/>
                    </a:cubicBezTo>
                    <a:lnTo>
                      <a:pt x="114008" y="83659"/>
                    </a:lnTo>
                    <a:lnTo>
                      <a:pt x="107494" y="94943"/>
                    </a:lnTo>
                    <a:lnTo>
                      <a:pt x="89790" y="89607"/>
                    </a:lnTo>
                    <a:lnTo>
                      <a:pt x="89790" y="89607"/>
                    </a:lnTo>
                    <a:cubicBezTo>
                      <a:pt x="84531" y="94898"/>
                      <a:pt x="77957" y="98693"/>
                      <a:pt x="70746" y="100602"/>
                    </a:cubicBezTo>
                    <a:lnTo>
                      <a:pt x="66514" y="118602"/>
                    </a:lnTo>
                    <a:lnTo>
                      <a:pt x="53486" y="118602"/>
                    </a:lnTo>
                    <a:lnTo>
                      <a:pt x="49254" y="100602"/>
                    </a:lnTo>
                    <a:lnTo>
                      <a:pt x="49254" y="100602"/>
                    </a:lnTo>
                    <a:cubicBezTo>
                      <a:pt x="42043" y="98693"/>
                      <a:pt x="35469" y="94898"/>
                      <a:pt x="30210" y="89607"/>
                    </a:cubicBezTo>
                    <a:lnTo>
                      <a:pt x="12506" y="94943"/>
                    </a:lnTo>
                    <a:lnTo>
                      <a:pt x="5992" y="83659"/>
                    </a:lnTo>
                    <a:lnTo>
                      <a:pt x="19465" y="70995"/>
                    </a:lnTo>
                    <a:lnTo>
                      <a:pt x="19465" y="70995"/>
                    </a:lnTo>
                    <a:cubicBezTo>
                      <a:pt x="17512" y="63795"/>
                      <a:pt x="17512" y="56205"/>
                      <a:pt x="19465" y="49005"/>
                    </a:cubicBezTo>
                    <a:lnTo>
                      <a:pt x="5992" y="36341"/>
                    </a:lnTo>
                    <a:lnTo>
                      <a:pt x="12506" y="25057"/>
                    </a:lnTo>
                    <a:lnTo>
                      <a:pt x="30210" y="30393"/>
                    </a:lnTo>
                    <a:lnTo>
                      <a:pt x="30210" y="30393"/>
                    </a:lnTo>
                    <a:cubicBezTo>
                      <a:pt x="35469" y="25102"/>
                      <a:pt x="42043" y="21307"/>
                      <a:pt x="49254" y="19398"/>
                    </a:cubicBezTo>
                    <a:lnTo>
                      <a:pt x="53486" y="1398"/>
                    </a:lnTo>
                    <a:lnTo>
                      <a:pt x="66514" y="1398"/>
                    </a:lnTo>
                    <a:lnTo>
                      <a:pt x="70746" y="19398"/>
                    </a:lnTo>
                    <a:lnTo>
                      <a:pt x="70746" y="19398"/>
                    </a:lnTo>
                    <a:cubicBezTo>
                      <a:pt x="77957" y="21307"/>
                      <a:pt x="84531" y="25102"/>
                      <a:pt x="89790" y="30393"/>
                    </a:cubicBezTo>
                    <a:close/>
                  </a:path>
                </a:pathLst>
              </a:custGeom>
              <a:solidFill>
                <a:srgbClr val="F4B081"/>
              </a:solidFill>
              <a:ln w="12700" cap="flat" cmpd="sng">
                <a:solidFill>
                  <a:sysClr val="window" lastClr="FFFFFF"/>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40" name="Text Box 290"/>
              <p:cNvSpPr txBox="1"/>
              <p:nvPr/>
            </p:nvSpPr>
            <p:spPr>
              <a:xfrm>
                <a:off x="906378" y="-633265"/>
                <a:ext cx="1516326" cy="1119761"/>
              </a:xfrm>
              <a:prstGeom prst="rect">
                <a:avLst/>
              </a:prstGeom>
              <a:noFill/>
              <a:ln>
                <a:noFill/>
              </a:ln>
            </p:spPr>
            <p:txBody>
              <a:bodyPr spcFirstLastPara="1" wrap="square" lIns="15225" tIns="15225" rIns="15225" bIns="15225" anchor="ctr" anchorCtr="0">
                <a:noAutofit/>
              </a:bodyPr>
              <a:lstStyle/>
              <a:p>
                <a:pPr marL="0" marR="0" lvl="0" indent="0" algn="ctr" defTabSz="914400" rtl="0" eaLnBrk="1" fontAlgn="auto" latinLnBrk="0" hangingPunct="1">
                  <a:lnSpc>
                    <a:spcPct val="89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Learn through exciting tasks and authentic learning experiences we have input in</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41" name="Freeform 40"/>
              <p:cNvSpPr/>
              <p:nvPr/>
            </p:nvSpPr>
            <p:spPr>
              <a:xfrm>
                <a:off x="2188346" y="1665272"/>
                <a:ext cx="3198571" cy="3198571"/>
              </a:xfrm>
              <a:custGeom>
                <a:avLst/>
                <a:gdLst/>
                <a:ahLst/>
                <a:cxnLst/>
                <a:rect l="l" t="t" r="r" b="b"/>
                <a:pathLst>
                  <a:path w="120000" h="120000" extrusionOk="0">
                    <a:moveTo>
                      <a:pt x="54196" y="4051"/>
                    </a:moveTo>
                    <a:lnTo>
                      <a:pt x="54196" y="4051"/>
                    </a:lnTo>
                    <a:cubicBezTo>
                      <a:pt x="77402" y="1643"/>
                      <a:pt x="99685" y="13811"/>
                      <a:pt x="110206" y="34635"/>
                    </a:cubicBezTo>
                    <a:cubicBezTo>
                      <a:pt x="120726" y="55459"/>
                      <a:pt x="117300" y="80616"/>
                      <a:pt x="101594" y="97868"/>
                    </a:cubicBezTo>
                    <a:lnTo>
                      <a:pt x="104142" y="100605"/>
                    </a:lnTo>
                    <a:lnTo>
                      <a:pt x="96410" y="99113"/>
                    </a:lnTo>
                    <a:lnTo>
                      <a:pt x="95199" y="90998"/>
                    </a:lnTo>
                    <a:lnTo>
                      <a:pt x="97747" y="93735"/>
                    </a:lnTo>
                    <a:cubicBezTo>
                      <a:pt x="111682" y="78142"/>
                      <a:pt x="114596" y="55586"/>
                      <a:pt x="105080" y="36964"/>
                    </a:cubicBezTo>
                    <a:cubicBezTo>
                      <a:pt x="95564" y="18342"/>
                      <a:pt x="75577" y="7487"/>
                      <a:pt x="54776" y="9645"/>
                    </a:cubicBezTo>
                    <a:close/>
                  </a:path>
                </a:pathLst>
              </a:custGeom>
              <a:solidFill>
                <a:srgbClr val="B3CAE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42" name="Freeform 41"/>
              <p:cNvSpPr/>
              <p:nvPr/>
            </p:nvSpPr>
            <p:spPr>
              <a:xfrm rot="16200000">
                <a:off x="-522684" y="946212"/>
                <a:ext cx="2349337" cy="2298858"/>
              </a:xfrm>
              <a:custGeom>
                <a:avLst/>
                <a:gdLst/>
                <a:ahLst/>
                <a:cxnLst/>
                <a:rect l="l" t="t" r="r" b="b"/>
                <a:pathLst>
                  <a:path w="120000" h="120000" extrusionOk="0">
                    <a:moveTo>
                      <a:pt x="38835" y="9410"/>
                    </a:moveTo>
                    <a:lnTo>
                      <a:pt x="41823" y="16553"/>
                    </a:lnTo>
                    <a:lnTo>
                      <a:pt x="41823" y="16553"/>
                    </a:lnTo>
                    <a:cubicBezTo>
                      <a:pt x="23032" y="24414"/>
                      <a:pt x="11425" y="43464"/>
                      <a:pt x="13055" y="63768"/>
                    </a:cubicBezTo>
                    <a:lnTo>
                      <a:pt x="18064" y="62671"/>
                    </a:lnTo>
                    <a:lnTo>
                      <a:pt x="10211" y="70899"/>
                    </a:lnTo>
                    <a:lnTo>
                      <a:pt x="417" y="66534"/>
                    </a:lnTo>
                    <a:lnTo>
                      <a:pt x="5431" y="65437"/>
                    </a:lnTo>
                    <a:lnTo>
                      <a:pt x="5431" y="65437"/>
                    </a:lnTo>
                    <a:cubicBezTo>
                      <a:pt x="3042" y="41449"/>
                      <a:pt x="16596" y="18714"/>
                      <a:pt x="38835" y="9410"/>
                    </a:cubicBezTo>
                    <a:close/>
                  </a:path>
                </a:pathLst>
              </a:custGeom>
              <a:solidFill>
                <a:srgbClr val="B3CAE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43" name="Freeform 42"/>
              <p:cNvSpPr/>
              <p:nvPr/>
            </p:nvSpPr>
            <p:spPr>
              <a:xfrm rot="4564639">
                <a:off x="3975339" y="132710"/>
                <a:ext cx="2533059" cy="2478632"/>
              </a:xfrm>
              <a:custGeom>
                <a:avLst/>
                <a:gdLst/>
                <a:ahLst/>
                <a:cxnLst/>
                <a:rect l="l" t="t" r="r" b="b"/>
                <a:pathLst>
                  <a:path w="120000" h="120000" extrusionOk="0">
                    <a:moveTo>
                      <a:pt x="4986" y="64681"/>
                    </a:moveTo>
                    <a:lnTo>
                      <a:pt x="4986" y="64681"/>
                    </a:lnTo>
                    <a:cubicBezTo>
                      <a:pt x="3682" y="49360"/>
                      <a:pt x="8826" y="34190"/>
                      <a:pt x="19179" y="22822"/>
                    </a:cubicBezTo>
                    <a:lnTo>
                      <a:pt x="16020" y="19256"/>
                    </a:lnTo>
                    <a:lnTo>
                      <a:pt x="25771" y="21357"/>
                    </a:lnTo>
                    <a:lnTo>
                      <a:pt x="27129" y="31797"/>
                    </a:lnTo>
                    <a:lnTo>
                      <a:pt x="23972" y="28233"/>
                    </a:lnTo>
                    <a:lnTo>
                      <a:pt x="23972" y="28233"/>
                    </a:lnTo>
                    <a:cubicBezTo>
                      <a:pt x="15304" y="38065"/>
                      <a:pt x="11029" y="51012"/>
                      <a:pt x="12141" y="64072"/>
                    </a:cubicBezTo>
                    <a:close/>
                  </a:path>
                </a:pathLst>
              </a:custGeom>
              <a:solidFill>
                <a:srgbClr val="B3CAE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grpSp>
      </p:grpSp>
      <p:grpSp>
        <p:nvGrpSpPr>
          <p:cNvPr id="44" name="Group 43"/>
          <p:cNvGrpSpPr/>
          <p:nvPr/>
        </p:nvGrpSpPr>
        <p:grpSpPr>
          <a:xfrm>
            <a:off x="125468" y="254114"/>
            <a:ext cx="11958676" cy="6495820"/>
            <a:chOff x="-4874542" y="-1746582"/>
            <a:chExt cx="11083924" cy="6691552"/>
          </a:xfrm>
        </p:grpSpPr>
        <p:grpSp>
          <p:nvGrpSpPr>
            <p:cNvPr id="45" name="Group 44"/>
            <p:cNvGrpSpPr/>
            <p:nvPr/>
          </p:nvGrpSpPr>
          <p:grpSpPr>
            <a:xfrm>
              <a:off x="-4874542" y="-1746582"/>
              <a:ext cx="11083924" cy="6691552"/>
              <a:chOff x="-4874542" y="-1746582"/>
              <a:chExt cx="11083924" cy="6691552"/>
            </a:xfrm>
          </p:grpSpPr>
          <p:sp>
            <p:nvSpPr>
              <p:cNvPr id="46" name="Rectangle 45"/>
              <p:cNvSpPr/>
              <p:nvPr/>
            </p:nvSpPr>
            <p:spPr>
              <a:xfrm>
                <a:off x="0" y="0"/>
                <a:ext cx="5207625" cy="4619625"/>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47" name="Freeform 46"/>
              <p:cNvSpPr/>
              <p:nvPr/>
            </p:nvSpPr>
            <p:spPr>
              <a:xfrm>
                <a:off x="-1871671" y="675186"/>
                <a:ext cx="4389202" cy="4269784"/>
              </a:xfrm>
              <a:custGeom>
                <a:avLst/>
                <a:gdLst/>
                <a:ahLst/>
                <a:cxnLst/>
                <a:rect l="l" t="t" r="r" b="b"/>
                <a:pathLst>
                  <a:path w="120000" h="120000" extrusionOk="0">
                    <a:moveTo>
                      <a:pt x="85177" y="19133"/>
                    </a:moveTo>
                    <a:lnTo>
                      <a:pt x="94511" y="11300"/>
                    </a:lnTo>
                    <a:lnTo>
                      <a:pt x="101967" y="17557"/>
                    </a:lnTo>
                    <a:lnTo>
                      <a:pt x="95875" y="28109"/>
                    </a:lnTo>
                    <a:lnTo>
                      <a:pt x="95875" y="28109"/>
                    </a:lnTo>
                    <a:cubicBezTo>
                      <a:pt x="100207" y="32983"/>
                      <a:pt x="103501" y="38688"/>
                      <a:pt x="105555" y="44877"/>
                    </a:cubicBezTo>
                    <a:lnTo>
                      <a:pt x="117740" y="44877"/>
                    </a:lnTo>
                    <a:lnTo>
                      <a:pt x="119431" y="54463"/>
                    </a:lnTo>
                    <a:lnTo>
                      <a:pt x="107980" y="58630"/>
                    </a:lnTo>
                    <a:lnTo>
                      <a:pt x="107980" y="58630"/>
                    </a:lnTo>
                    <a:cubicBezTo>
                      <a:pt x="108167" y="65148"/>
                      <a:pt x="107023" y="71636"/>
                      <a:pt x="104618" y="77697"/>
                    </a:cubicBezTo>
                    <a:lnTo>
                      <a:pt x="113953" y="85530"/>
                    </a:lnTo>
                    <a:lnTo>
                      <a:pt x="109086" y="93960"/>
                    </a:lnTo>
                    <a:lnTo>
                      <a:pt x="97636" y="89792"/>
                    </a:lnTo>
                    <a:cubicBezTo>
                      <a:pt x="93588" y="94905"/>
                      <a:pt x="88542" y="99139"/>
                      <a:pt x="82804" y="102237"/>
                    </a:cubicBezTo>
                    <a:lnTo>
                      <a:pt x="84920" y="114237"/>
                    </a:lnTo>
                    <a:lnTo>
                      <a:pt x="75773" y="117566"/>
                    </a:lnTo>
                    <a:lnTo>
                      <a:pt x="69681" y="107014"/>
                    </a:lnTo>
                    <a:lnTo>
                      <a:pt x="69681" y="107014"/>
                    </a:lnTo>
                    <a:cubicBezTo>
                      <a:pt x="63294" y="108329"/>
                      <a:pt x="56706" y="108329"/>
                      <a:pt x="50319" y="107014"/>
                    </a:cubicBezTo>
                    <a:lnTo>
                      <a:pt x="44227" y="117566"/>
                    </a:lnTo>
                    <a:lnTo>
                      <a:pt x="35080" y="114237"/>
                    </a:lnTo>
                    <a:lnTo>
                      <a:pt x="37196" y="102237"/>
                    </a:lnTo>
                    <a:lnTo>
                      <a:pt x="37196" y="102237"/>
                    </a:lnTo>
                    <a:cubicBezTo>
                      <a:pt x="31458" y="99139"/>
                      <a:pt x="26412" y="94905"/>
                      <a:pt x="22364" y="89792"/>
                    </a:cubicBezTo>
                    <a:lnTo>
                      <a:pt x="10914" y="93960"/>
                    </a:lnTo>
                    <a:lnTo>
                      <a:pt x="6047" y="85530"/>
                    </a:lnTo>
                    <a:lnTo>
                      <a:pt x="15382" y="77697"/>
                    </a:lnTo>
                    <a:lnTo>
                      <a:pt x="15382" y="77697"/>
                    </a:lnTo>
                    <a:cubicBezTo>
                      <a:pt x="12977" y="71636"/>
                      <a:pt x="11833" y="65148"/>
                      <a:pt x="12020" y="58630"/>
                    </a:cubicBezTo>
                    <a:lnTo>
                      <a:pt x="569" y="54463"/>
                    </a:lnTo>
                    <a:lnTo>
                      <a:pt x="2260" y="44877"/>
                    </a:lnTo>
                    <a:lnTo>
                      <a:pt x="14445" y="44877"/>
                    </a:lnTo>
                    <a:lnTo>
                      <a:pt x="14445" y="44877"/>
                    </a:lnTo>
                    <a:cubicBezTo>
                      <a:pt x="16499" y="38688"/>
                      <a:pt x="19793" y="32983"/>
                      <a:pt x="24125" y="28109"/>
                    </a:cubicBezTo>
                    <a:lnTo>
                      <a:pt x="18033" y="17557"/>
                    </a:lnTo>
                    <a:lnTo>
                      <a:pt x="25489" y="11300"/>
                    </a:lnTo>
                    <a:lnTo>
                      <a:pt x="34823" y="19133"/>
                    </a:lnTo>
                    <a:lnTo>
                      <a:pt x="34823" y="19133"/>
                    </a:lnTo>
                    <a:cubicBezTo>
                      <a:pt x="40375" y="15712"/>
                      <a:pt x="46566" y="13459"/>
                      <a:pt x="53017" y="12511"/>
                    </a:cubicBezTo>
                    <a:lnTo>
                      <a:pt x="55133" y="511"/>
                    </a:lnTo>
                    <a:lnTo>
                      <a:pt x="64867" y="511"/>
                    </a:lnTo>
                    <a:lnTo>
                      <a:pt x="66983" y="12511"/>
                    </a:lnTo>
                    <a:lnTo>
                      <a:pt x="66983" y="12511"/>
                    </a:lnTo>
                    <a:cubicBezTo>
                      <a:pt x="73434" y="13459"/>
                      <a:pt x="79625" y="15712"/>
                      <a:pt x="85177" y="19133"/>
                    </a:cubicBezTo>
                    <a:close/>
                  </a:path>
                </a:pathLst>
              </a:custGeom>
              <a:solidFill>
                <a:srgbClr val="548135"/>
              </a:solidFill>
              <a:ln w="12700" cap="flat" cmpd="sng">
                <a:solidFill>
                  <a:sysClr val="window" lastClr="FFFFFF"/>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48" name="Text Box 297"/>
              <p:cNvSpPr txBox="1"/>
              <p:nvPr/>
            </p:nvSpPr>
            <p:spPr>
              <a:xfrm>
                <a:off x="-3467713" y="3040809"/>
                <a:ext cx="1064460" cy="1437852"/>
              </a:xfrm>
              <a:prstGeom prst="rect">
                <a:avLst/>
              </a:prstGeom>
              <a:noFill/>
              <a:ln>
                <a:noFill/>
              </a:ln>
            </p:spPr>
            <p:txBody>
              <a:bodyPr spcFirstLastPara="1" wrap="square" lIns="21575" tIns="21575" rIns="21575" bIns="21575" anchor="ctr" anchorCtr="0">
                <a:noAutofit/>
              </a:bodyPr>
              <a:lstStyle/>
              <a:p>
                <a:pPr marL="0" marR="0" lvl="0" indent="0" algn="ctr" defTabSz="914400" rtl="0" eaLnBrk="1" fontAlgn="auto" latinLnBrk="0" hangingPunct="1">
                  <a:lnSpc>
                    <a:spcPct val="89000"/>
                  </a:lnSpc>
                  <a:spcBef>
                    <a:spcPts val="0"/>
                  </a:spcBef>
                  <a:spcAft>
                    <a:spcPts val="0"/>
                  </a:spcAft>
                  <a:buClrTx/>
                  <a:buSzTx/>
                  <a:buFontTx/>
                  <a:buNone/>
                  <a:tabLst/>
                  <a:defRPr/>
                </a:pPr>
                <a:r>
                  <a:rPr kumimoji="0" lang="en-US" sz="17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Make sure we are happy healthy and safe</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49" name="Freeform 48"/>
              <p:cNvSpPr/>
              <p:nvPr/>
            </p:nvSpPr>
            <p:spPr>
              <a:xfrm>
                <a:off x="2603812" y="3003633"/>
                <a:ext cx="1847850" cy="1847850"/>
              </a:xfrm>
              <a:custGeom>
                <a:avLst/>
                <a:gdLst/>
                <a:ahLst/>
                <a:cxnLst/>
                <a:rect l="l" t="t" r="r" b="b"/>
                <a:pathLst>
                  <a:path w="120000" h="120000" extrusionOk="0">
                    <a:moveTo>
                      <a:pt x="89790" y="30393"/>
                    </a:moveTo>
                    <a:lnTo>
                      <a:pt x="107494" y="25057"/>
                    </a:lnTo>
                    <a:lnTo>
                      <a:pt x="114008" y="36341"/>
                    </a:lnTo>
                    <a:lnTo>
                      <a:pt x="100535" y="49005"/>
                    </a:lnTo>
                    <a:cubicBezTo>
                      <a:pt x="102488" y="56205"/>
                      <a:pt x="102488" y="63795"/>
                      <a:pt x="100535" y="70995"/>
                    </a:cubicBezTo>
                    <a:lnTo>
                      <a:pt x="114008" y="83659"/>
                    </a:lnTo>
                    <a:lnTo>
                      <a:pt x="107494" y="94943"/>
                    </a:lnTo>
                    <a:lnTo>
                      <a:pt x="89790" y="89607"/>
                    </a:lnTo>
                    <a:lnTo>
                      <a:pt x="89790" y="89607"/>
                    </a:lnTo>
                    <a:cubicBezTo>
                      <a:pt x="84531" y="94898"/>
                      <a:pt x="77957" y="98693"/>
                      <a:pt x="70746" y="100602"/>
                    </a:cubicBezTo>
                    <a:lnTo>
                      <a:pt x="66514" y="118602"/>
                    </a:lnTo>
                    <a:lnTo>
                      <a:pt x="53486" y="118602"/>
                    </a:lnTo>
                    <a:lnTo>
                      <a:pt x="49254" y="100602"/>
                    </a:lnTo>
                    <a:lnTo>
                      <a:pt x="49254" y="100602"/>
                    </a:lnTo>
                    <a:cubicBezTo>
                      <a:pt x="42043" y="98693"/>
                      <a:pt x="35469" y="94898"/>
                      <a:pt x="30210" y="89607"/>
                    </a:cubicBezTo>
                    <a:lnTo>
                      <a:pt x="12506" y="94943"/>
                    </a:lnTo>
                    <a:lnTo>
                      <a:pt x="5992" y="83659"/>
                    </a:lnTo>
                    <a:lnTo>
                      <a:pt x="19465" y="70995"/>
                    </a:lnTo>
                    <a:lnTo>
                      <a:pt x="19465" y="70995"/>
                    </a:lnTo>
                    <a:cubicBezTo>
                      <a:pt x="17512" y="63795"/>
                      <a:pt x="17512" y="56205"/>
                      <a:pt x="19465" y="49005"/>
                    </a:cubicBezTo>
                    <a:lnTo>
                      <a:pt x="5992" y="36341"/>
                    </a:lnTo>
                    <a:lnTo>
                      <a:pt x="12506" y="25057"/>
                    </a:lnTo>
                    <a:lnTo>
                      <a:pt x="30210" y="30393"/>
                    </a:lnTo>
                    <a:lnTo>
                      <a:pt x="30210" y="30393"/>
                    </a:lnTo>
                    <a:cubicBezTo>
                      <a:pt x="35469" y="25102"/>
                      <a:pt x="42043" y="21307"/>
                      <a:pt x="49254" y="19398"/>
                    </a:cubicBezTo>
                    <a:lnTo>
                      <a:pt x="53486" y="1398"/>
                    </a:lnTo>
                    <a:lnTo>
                      <a:pt x="66514" y="1398"/>
                    </a:lnTo>
                    <a:lnTo>
                      <a:pt x="70746" y="19398"/>
                    </a:lnTo>
                    <a:lnTo>
                      <a:pt x="70746" y="19398"/>
                    </a:lnTo>
                    <a:cubicBezTo>
                      <a:pt x="77957" y="21307"/>
                      <a:pt x="84531" y="25102"/>
                      <a:pt x="89790" y="30393"/>
                    </a:cubicBezTo>
                    <a:close/>
                  </a:path>
                </a:pathLst>
              </a:custGeom>
              <a:solidFill>
                <a:srgbClr val="BFBFBF"/>
              </a:solidFill>
              <a:ln w="12700" cap="flat" cmpd="sng">
                <a:solidFill>
                  <a:sysClr val="window" lastClr="FFFFFF"/>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50" name="Text Box 299"/>
              <p:cNvSpPr txBox="1"/>
              <p:nvPr/>
            </p:nvSpPr>
            <p:spPr>
              <a:xfrm>
                <a:off x="3061868" y="3492775"/>
                <a:ext cx="917446" cy="911824"/>
              </a:xfrm>
              <a:prstGeom prst="rect">
                <a:avLst/>
              </a:prstGeom>
              <a:noFill/>
              <a:ln>
                <a:noFill/>
              </a:ln>
            </p:spPr>
            <p:txBody>
              <a:bodyPr spcFirstLastPara="1" wrap="square" lIns="21575" tIns="21575" rIns="21575" bIns="21575" anchor="ctr" anchorCtr="0">
                <a:noAutofit/>
              </a:bodyPr>
              <a:lstStyle/>
              <a:p>
                <a:pPr marL="0" marR="0" lvl="0" indent="0" algn="ctr" defTabSz="914400" rtl="0" eaLnBrk="1" fontAlgn="auto" latinLnBrk="0" hangingPunct="1">
                  <a:lnSpc>
                    <a:spcPct val="89000"/>
                  </a:lnSpc>
                  <a:spcBef>
                    <a:spcPts val="0"/>
                  </a:spcBef>
                  <a:spcAft>
                    <a:spcPts val="0"/>
                  </a:spcAft>
                  <a:buClrTx/>
                  <a:buSzTx/>
                  <a:buFontTx/>
                  <a:buNone/>
                  <a:tabLst/>
                  <a:defRPr/>
                </a:pPr>
                <a:r>
                  <a:rPr kumimoji="0" lang="en-US" sz="17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A School of Kindness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51" name="Freeform 50"/>
              <p:cNvSpPr/>
              <p:nvPr/>
            </p:nvSpPr>
            <p:spPr>
              <a:xfrm rot="20700000">
                <a:off x="4341027" y="2230374"/>
                <a:ext cx="1810515" cy="1810515"/>
              </a:xfrm>
              <a:custGeom>
                <a:avLst/>
                <a:gdLst/>
                <a:ahLst/>
                <a:cxnLst/>
                <a:rect l="l" t="t" r="r" b="b"/>
                <a:pathLst>
                  <a:path w="120000" h="120000" extrusionOk="0">
                    <a:moveTo>
                      <a:pt x="89790" y="30393"/>
                    </a:moveTo>
                    <a:lnTo>
                      <a:pt x="107494" y="25057"/>
                    </a:lnTo>
                    <a:lnTo>
                      <a:pt x="114008" y="36341"/>
                    </a:lnTo>
                    <a:lnTo>
                      <a:pt x="100535" y="49005"/>
                    </a:lnTo>
                    <a:cubicBezTo>
                      <a:pt x="102488" y="56205"/>
                      <a:pt x="102488" y="63795"/>
                      <a:pt x="100535" y="70995"/>
                    </a:cubicBezTo>
                    <a:lnTo>
                      <a:pt x="114008" y="83659"/>
                    </a:lnTo>
                    <a:lnTo>
                      <a:pt x="107494" y="94943"/>
                    </a:lnTo>
                    <a:lnTo>
                      <a:pt x="89790" y="89607"/>
                    </a:lnTo>
                    <a:lnTo>
                      <a:pt x="89790" y="89607"/>
                    </a:lnTo>
                    <a:cubicBezTo>
                      <a:pt x="84531" y="94898"/>
                      <a:pt x="77957" y="98693"/>
                      <a:pt x="70746" y="100602"/>
                    </a:cubicBezTo>
                    <a:lnTo>
                      <a:pt x="66514" y="118602"/>
                    </a:lnTo>
                    <a:lnTo>
                      <a:pt x="53486" y="118602"/>
                    </a:lnTo>
                    <a:lnTo>
                      <a:pt x="49254" y="100602"/>
                    </a:lnTo>
                    <a:lnTo>
                      <a:pt x="49254" y="100602"/>
                    </a:lnTo>
                    <a:cubicBezTo>
                      <a:pt x="42043" y="98693"/>
                      <a:pt x="35469" y="94898"/>
                      <a:pt x="30210" y="89607"/>
                    </a:cubicBezTo>
                    <a:lnTo>
                      <a:pt x="12506" y="94943"/>
                    </a:lnTo>
                    <a:lnTo>
                      <a:pt x="5992" y="83659"/>
                    </a:lnTo>
                    <a:lnTo>
                      <a:pt x="19465" y="70995"/>
                    </a:lnTo>
                    <a:lnTo>
                      <a:pt x="19465" y="70995"/>
                    </a:lnTo>
                    <a:cubicBezTo>
                      <a:pt x="17512" y="63795"/>
                      <a:pt x="17512" y="56205"/>
                      <a:pt x="19465" y="49005"/>
                    </a:cubicBezTo>
                    <a:lnTo>
                      <a:pt x="5992" y="36341"/>
                    </a:lnTo>
                    <a:lnTo>
                      <a:pt x="12506" y="25057"/>
                    </a:lnTo>
                    <a:lnTo>
                      <a:pt x="30210" y="30393"/>
                    </a:lnTo>
                    <a:lnTo>
                      <a:pt x="30210" y="30393"/>
                    </a:lnTo>
                    <a:cubicBezTo>
                      <a:pt x="35469" y="25102"/>
                      <a:pt x="42043" y="21307"/>
                      <a:pt x="49254" y="19398"/>
                    </a:cubicBezTo>
                    <a:lnTo>
                      <a:pt x="53486" y="1398"/>
                    </a:lnTo>
                    <a:lnTo>
                      <a:pt x="66514" y="1398"/>
                    </a:lnTo>
                    <a:lnTo>
                      <a:pt x="70746" y="19398"/>
                    </a:lnTo>
                    <a:lnTo>
                      <a:pt x="70746" y="19398"/>
                    </a:lnTo>
                    <a:cubicBezTo>
                      <a:pt x="77957" y="21307"/>
                      <a:pt x="84531" y="25102"/>
                      <a:pt x="89790" y="30393"/>
                    </a:cubicBezTo>
                    <a:close/>
                  </a:path>
                </a:pathLst>
              </a:custGeom>
              <a:solidFill>
                <a:srgbClr val="7F7F7F"/>
              </a:solidFill>
              <a:ln w="12700" cap="flat" cmpd="sng">
                <a:solidFill>
                  <a:sysClr val="window" lastClr="FFFFFF"/>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52" name="Text Box 301"/>
              <p:cNvSpPr txBox="1"/>
              <p:nvPr/>
            </p:nvSpPr>
            <p:spPr>
              <a:xfrm>
                <a:off x="4730031" y="2666067"/>
                <a:ext cx="1016317" cy="1016317"/>
              </a:xfrm>
              <a:prstGeom prst="rect">
                <a:avLst/>
              </a:prstGeom>
              <a:noFill/>
              <a:ln>
                <a:noFill/>
              </a:ln>
            </p:spPr>
            <p:txBody>
              <a:bodyPr spcFirstLastPara="1" wrap="square" lIns="21575" tIns="21575" rIns="21575" bIns="21575" anchor="ctr" anchorCtr="0">
                <a:noAutofit/>
              </a:bodyPr>
              <a:lstStyle/>
              <a:p>
                <a:pPr marL="0" marR="0" lvl="0" indent="0" algn="ctr" defTabSz="914400" rtl="0" eaLnBrk="1" fontAlgn="auto" latinLnBrk="0" hangingPunct="1">
                  <a:lnSpc>
                    <a:spcPct val="89000"/>
                  </a:lnSpc>
                  <a:spcBef>
                    <a:spcPts val="0"/>
                  </a:spcBef>
                  <a:spcAft>
                    <a:spcPts val="0"/>
                  </a:spcAft>
                  <a:buClrTx/>
                  <a:buSzTx/>
                  <a:buFontTx/>
                  <a:buNone/>
                  <a:tabLst/>
                  <a:defRPr/>
                </a:pPr>
                <a:r>
                  <a:rPr kumimoji="0" lang="en-GB" sz="1700" b="0" i="0" u="none" strike="noStrike" kern="0" cap="none" spc="0" normalizeH="0" baseline="0" noProof="0" dirty="0">
                    <a:ln>
                      <a:noFill/>
                    </a:ln>
                    <a:solidFill>
                      <a:sysClr val="windowText" lastClr="000000"/>
                    </a:solidFill>
                    <a:effectLst/>
                    <a:uLnTx/>
                    <a:uFillTx/>
                    <a:latin typeface="Arial" panose="020B0604020202020204" pitchFamily="34" charset="0"/>
                    <a:ea typeface="Times New Roman" panose="02020603050405020304" pitchFamily="18" charset="0"/>
                    <a:cs typeface="Arial" panose="020B0604020202020204" pitchFamily="34" charset="0"/>
                  </a:rPr>
                  <a:t>Caring for our community</a:t>
                </a:r>
              </a:p>
            </p:txBody>
          </p:sp>
          <p:sp>
            <p:nvSpPr>
              <p:cNvPr id="53" name="Freeform 52"/>
              <p:cNvSpPr/>
              <p:nvPr/>
            </p:nvSpPr>
            <p:spPr>
              <a:xfrm rot="4834761">
                <a:off x="148709" y="2371172"/>
                <a:ext cx="3300753" cy="1830283"/>
              </a:xfrm>
              <a:custGeom>
                <a:avLst/>
                <a:gdLst/>
                <a:ahLst/>
                <a:cxnLst/>
                <a:rect l="l" t="t" r="r" b="b"/>
                <a:pathLst>
                  <a:path w="120000" h="120000" extrusionOk="0">
                    <a:moveTo>
                      <a:pt x="54143" y="4056"/>
                    </a:moveTo>
                    <a:lnTo>
                      <a:pt x="54143" y="4056"/>
                    </a:lnTo>
                    <a:cubicBezTo>
                      <a:pt x="77361" y="1625"/>
                      <a:pt x="99667" y="13788"/>
                      <a:pt x="110199" y="34623"/>
                    </a:cubicBezTo>
                    <a:cubicBezTo>
                      <a:pt x="120732" y="55457"/>
                      <a:pt x="117301" y="80631"/>
                      <a:pt x="101577" y="97886"/>
                    </a:cubicBezTo>
                    <a:lnTo>
                      <a:pt x="104124" y="100625"/>
                    </a:lnTo>
                    <a:lnTo>
                      <a:pt x="96393" y="99129"/>
                    </a:lnTo>
                    <a:lnTo>
                      <a:pt x="95185" y="91014"/>
                    </a:lnTo>
                    <a:lnTo>
                      <a:pt x="97732" y="93752"/>
                    </a:lnTo>
                    <a:lnTo>
                      <a:pt x="97732" y="93752"/>
                    </a:lnTo>
                    <a:cubicBezTo>
                      <a:pt x="111683" y="78156"/>
                      <a:pt x="114601" y="55584"/>
                      <a:pt x="105074" y="36952"/>
                    </a:cubicBezTo>
                    <a:cubicBezTo>
                      <a:pt x="95548" y="18321"/>
                      <a:pt x="75540" y="7471"/>
                      <a:pt x="54728" y="9650"/>
                    </a:cubicBezTo>
                    <a:close/>
                  </a:path>
                </a:pathLst>
              </a:custGeom>
              <a:solidFill>
                <a:srgbClr val="B3CAE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54" name="Freeform 53"/>
              <p:cNvSpPr/>
              <p:nvPr/>
            </p:nvSpPr>
            <p:spPr>
              <a:xfrm rot="2149931">
                <a:off x="-4874542" y="-1746582"/>
                <a:ext cx="2119133" cy="2397613"/>
              </a:xfrm>
              <a:custGeom>
                <a:avLst/>
                <a:gdLst/>
                <a:ahLst/>
                <a:cxnLst/>
                <a:rect l="l" t="t" r="r" b="b"/>
                <a:pathLst>
                  <a:path w="120000" h="120000" extrusionOk="0">
                    <a:moveTo>
                      <a:pt x="38835" y="9410"/>
                    </a:moveTo>
                    <a:lnTo>
                      <a:pt x="41823" y="16553"/>
                    </a:lnTo>
                    <a:lnTo>
                      <a:pt x="41823" y="16553"/>
                    </a:lnTo>
                    <a:cubicBezTo>
                      <a:pt x="23032" y="24414"/>
                      <a:pt x="11425" y="43464"/>
                      <a:pt x="13055" y="63768"/>
                    </a:cubicBezTo>
                    <a:lnTo>
                      <a:pt x="18064" y="62671"/>
                    </a:lnTo>
                    <a:lnTo>
                      <a:pt x="10211" y="70899"/>
                    </a:lnTo>
                    <a:lnTo>
                      <a:pt x="417" y="66534"/>
                    </a:lnTo>
                    <a:lnTo>
                      <a:pt x="5431" y="65437"/>
                    </a:lnTo>
                    <a:lnTo>
                      <a:pt x="5431" y="65437"/>
                    </a:lnTo>
                    <a:cubicBezTo>
                      <a:pt x="3042" y="41449"/>
                      <a:pt x="16596" y="18714"/>
                      <a:pt x="38835" y="9410"/>
                    </a:cubicBezTo>
                    <a:close/>
                  </a:path>
                </a:pathLst>
              </a:custGeom>
              <a:solidFill>
                <a:srgbClr val="B3CAE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sp>
            <p:nvSpPr>
              <p:cNvPr id="55" name="Freeform 54"/>
              <p:cNvSpPr/>
              <p:nvPr/>
            </p:nvSpPr>
            <p:spPr>
              <a:xfrm rot="9532610">
                <a:off x="3661659" y="-273635"/>
                <a:ext cx="2547723" cy="2547723"/>
              </a:xfrm>
              <a:custGeom>
                <a:avLst/>
                <a:gdLst/>
                <a:ahLst/>
                <a:cxnLst/>
                <a:rect l="l" t="t" r="r" b="b"/>
                <a:pathLst>
                  <a:path w="120000" h="120000" extrusionOk="0">
                    <a:moveTo>
                      <a:pt x="4986" y="64681"/>
                    </a:moveTo>
                    <a:lnTo>
                      <a:pt x="4986" y="64681"/>
                    </a:lnTo>
                    <a:cubicBezTo>
                      <a:pt x="3682" y="49360"/>
                      <a:pt x="8826" y="34190"/>
                      <a:pt x="19179" y="22822"/>
                    </a:cubicBezTo>
                    <a:lnTo>
                      <a:pt x="16020" y="19256"/>
                    </a:lnTo>
                    <a:lnTo>
                      <a:pt x="25771" y="21357"/>
                    </a:lnTo>
                    <a:lnTo>
                      <a:pt x="27129" y="31797"/>
                    </a:lnTo>
                    <a:lnTo>
                      <a:pt x="23972" y="28233"/>
                    </a:lnTo>
                    <a:lnTo>
                      <a:pt x="23972" y="28233"/>
                    </a:lnTo>
                    <a:cubicBezTo>
                      <a:pt x="15304" y="38065"/>
                      <a:pt x="11029" y="51012"/>
                      <a:pt x="12141" y="64072"/>
                    </a:cubicBezTo>
                    <a:close/>
                  </a:path>
                </a:pathLst>
              </a:custGeom>
              <a:solidFill>
                <a:srgbClr val="B3CAE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rPr>
                  <a:t> </a:t>
                </a:r>
                <a:endParaRPr kumimoji="0" lang="en-GB" sz="12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cs typeface="+mn-cs"/>
                </a:endParaRPr>
              </a:p>
            </p:txBody>
          </p:sp>
        </p:grpSp>
      </p:grpSp>
      <p:sp>
        <p:nvSpPr>
          <p:cNvPr id="28" name="TextBox 27"/>
          <p:cNvSpPr txBox="1"/>
          <p:nvPr/>
        </p:nvSpPr>
        <p:spPr>
          <a:xfrm>
            <a:off x="123740" y="6452133"/>
            <a:ext cx="447664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Child friendly version-School Council statements</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8040" y="1"/>
            <a:ext cx="1425745" cy="1335448"/>
          </a:xfrm>
          <a:prstGeom prst="rect">
            <a:avLst/>
          </a:prstGeom>
        </p:spPr>
      </p:pic>
      <p:sp>
        <p:nvSpPr>
          <p:cNvPr id="4" name="Rectangle 3"/>
          <p:cNvSpPr/>
          <p:nvPr/>
        </p:nvSpPr>
        <p:spPr>
          <a:xfrm>
            <a:off x="1954014" y="3069665"/>
            <a:ext cx="1799819" cy="872868"/>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000000"/>
                </a:solidFill>
                <a:effectLst/>
                <a:uLnTx/>
                <a:uFill>
                  <a:solidFill>
                    <a:srgbClr val="000000"/>
                  </a:solidFill>
                </a:uFill>
                <a:latin typeface="Arial" panose="020B0604020202020204" pitchFamily="34" charset="0"/>
                <a:ea typeface="Times New Roman" panose="02020603050405020304" pitchFamily="18" charset="0"/>
                <a:cs typeface="Arial Unicode MS"/>
              </a:rPr>
              <a:t>Build connections between the things we learn about Wales and the wider World.</a:t>
            </a:r>
            <a:endParaRPr kumimoji="0" lang="en-GB" sz="1100" b="0" i="0" u="none" strike="noStrike" kern="1200" cap="none" spc="0" normalizeH="0" baseline="0" noProof="0" dirty="0">
              <a:ln>
                <a:noFill/>
              </a:ln>
              <a:solidFill>
                <a:srgbClr val="000000"/>
              </a:solidFill>
              <a:effectLst/>
              <a:uLnTx/>
              <a:uFill>
                <a:solidFill>
                  <a:srgbClr val="000000"/>
                </a:solidFill>
              </a:uFill>
              <a:latin typeface="Calibri" panose="020F0502020204030204" pitchFamily="34" charset="0"/>
              <a:ea typeface="Times New Roman" panose="02020603050405020304" pitchFamily="18" charset="0"/>
              <a:cs typeface="Arial Unicode MS"/>
            </a:endParaRPr>
          </a:p>
        </p:txBody>
      </p:sp>
      <p:sp>
        <p:nvSpPr>
          <p:cNvPr id="5" name="Rectangle 4"/>
          <p:cNvSpPr/>
          <p:nvPr/>
        </p:nvSpPr>
        <p:spPr>
          <a:xfrm>
            <a:off x="561068" y="2182125"/>
            <a:ext cx="1955352" cy="882806"/>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srgbClr val="000000"/>
                </a:solidFill>
                <a:effectLst/>
                <a:uLnTx/>
                <a:uFill>
                  <a:solidFill>
                    <a:srgbClr val="000000"/>
                  </a:solidFill>
                </a:uFill>
                <a:latin typeface="Arial" panose="020B0604020202020204" pitchFamily="34" charset="0"/>
                <a:ea typeface="Times New Roman" panose="02020603050405020304" pitchFamily="18" charset="0"/>
                <a:cs typeface="Arial Unicode MS"/>
              </a:rPr>
              <a:t>Improve our independence and independent skills, so we can be Lifelong learners!</a:t>
            </a:r>
            <a:endParaRPr kumimoji="0" lang="en-GB" sz="1100" b="0" i="0" u="none" strike="noStrike" kern="1200" cap="none" spc="0" normalizeH="0" baseline="0" noProof="0" dirty="0">
              <a:ln>
                <a:noFill/>
              </a:ln>
              <a:solidFill>
                <a:srgbClr val="000000"/>
              </a:solidFill>
              <a:effectLst/>
              <a:uLnTx/>
              <a:uFill>
                <a:solidFill>
                  <a:srgbClr val="000000"/>
                </a:solidFill>
              </a:uFill>
              <a:latin typeface="Calibri" panose="020F0502020204030204" pitchFamily="34" charset="0"/>
              <a:ea typeface="Times New Roman" panose="02020603050405020304" pitchFamily="18" charset="0"/>
              <a:cs typeface="Arial Unicode MS"/>
            </a:endParaRPr>
          </a:p>
        </p:txBody>
      </p:sp>
      <p:sp>
        <p:nvSpPr>
          <p:cNvPr id="58" name="Text Box 299"/>
          <p:cNvSpPr txBox="1"/>
          <p:nvPr/>
        </p:nvSpPr>
        <p:spPr>
          <a:xfrm>
            <a:off x="4262530" y="3318472"/>
            <a:ext cx="1925708" cy="722856"/>
          </a:xfrm>
          <a:prstGeom prst="rect">
            <a:avLst/>
          </a:prstGeom>
          <a:noFill/>
          <a:ln>
            <a:noFill/>
          </a:ln>
        </p:spPr>
        <p:txBody>
          <a:bodyPr spcFirstLastPara="1" wrap="square" lIns="21575" tIns="21575" rIns="21575" bIns="21575" anchor="ctr" anchorCtr="0">
            <a:noAutofit/>
          </a:bodyPr>
          <a:lstStyle/>
          <a:p>
            <a:pPr marL="457200" marR="0" lvl="0" indent="-228600" algn="l" defTabSz="914400" rtl="0" eaLnBrk="1" fontAlgn="auto" latinLnBrk="0" hangingPunct="1">
              <a:lnSpc>
                <a:spcPct val="107000"/>
              </a:lnSpc>
              <a:spcBef>
                <a:spcPts val="0"/>
              </a:spcBef>
              <a:spcAft>
                <a:spcPts val="800"/>
              </a:spcAft>
              <a:buClrTx/>
              <a:buSzTx/>
              <a:buFontTx/>
              <a:buNone/>
              <a:tabLst/>
              <a:defRPr/>
            </a:pPr>
            <a:r>
              <a:rPr kumimoji="0" lang="en-US" sz="1400" b="0" i="0" u="none" strike="noStrike" kern="0" cap="none" spc="0" normalizeH="0" baseline="0" noProof="0" dirty="0">
                <a:ln>
                  <a:noFill/>
                </a:ln>
                <a:solidFill>
                  <a:srgbClr val="000000"/>
                </a:solidFill>
                <a:effectLst/>
                <a:uLnTx/>
                <a:uFill>
                  <a:solidFill>
                    <a:srgbClr val="000000"/>
                  </a:solidFill>
                </a:uFill>
                <a:latin typeface="Arial" panose="020B0604020202020204" pitchFamily="34" charset="0"/>
                <a:ea typeface="Times New Roman" panose="02020603050405020304" pitchFamily="18" charset="0"/>
                <a:cs typeface="Arial Unicode MS"/>
              </a:rPr>
              <a:t>We want to be safe and secure</a:t>
            </a:r>
            <a:endParaRPr kumimoji="0" lang="en-GB" sz="1400" b="0" i="0" u="none" strike="noStrike" kern="0" cap="none" spc="0" normalizeH="0" baseline="0" noProof="0" dirty="0">
              <a:ln>
                <a:noFill/>
              </a:ln>
              <a:solidFill>
                <a:srgbClr val="000000"/>
              </a:solidFill>
              <a:effectLst/>
              <a:uLnTx/>
              <a:uFill>
                <a:solidFill>
                  <a:srgbClr val="000000"/>
                </a:solidFill>
              </a:uFill>
              <a:latin typeface="Calibri" panose="020F0502020204030204" pitchFamily="34" charset="0"/>
              <a:ea typeface="Times New Roman" panose="02020603050405020304" pitchFamily="18" charset="0"/>
              <a:cs typeface="Arial Unicode MS"/>
            </a:endParaRPr>
          </a:p>
        </p:txBody>
      </p:sp>
      <p:sp>
        <p:nvSpPr>
          <p:cNvPr id="59" name="Text Box 299"/>
          <p:cNvSpPr txBox="1"/>
          <p:nvPr/>
        </p:nvSpPr>
        <p:spPr>
          <a:xfrm>
            <a:off x="3815239" y="4042854"/>
            <a:ext cx="1690201" cy="722856"/>
          </a:xfrm>
          <a:prstGeom prst="rect">
            <a:avLst/>
          </a:prstGeom>
          <a:noFill/>
          <a:ln>
            <a:noFill/>
          </a:ln>
        </p:spPr>
        <p:txBody>
          <a:bodyPr spcFirstLastPara="1" wrap="square" lIns="21575" tIns="21575" rIns="21575" bIns="21575" anchor="ctr" anchorCtr="0">
            <a:noAutofit/>
          </a:bodyPr>
          <a:lstStyle/>
          <a:p>
            <a:pPr marL="457200" marR="0" lvl="0" indent="-228600" algn="l" defTabSz="914400" rtl="0" eaLnBrk="1" fontAlgn="auto" latinLnBrk="0" hangingPunct="1">
              <a:lnSpc>
                <a:spcPct val="107000"/>
              </a:lnSpc>
              <a:spcBef>
                <a:spcPts val="0"/>
              </a:spcBef>
              <a:spcAft>
                <a:spcPts val="800"/>
              </a:spcAft>
              <a:buClrTx/>
              <a:buSzTx/>
              <a:buFontTx/>
              <a:buNone/>
              <a:tabLst/>
              <a:defRPr/>
            </a:pPr>
            <a:r>
              <a:rPr kumimoji="0" lang="en-US" sz="1400" b="0" i="0" u="none" strike="noStrike" kern="0" cap="none" spc="0" normalizeH="0" baseline="0" noProof="0" dirty="0">
                <a:ln>
                  <a:noFill/>
                </a:ln>
                <a:solidFill>
                  <a:srgbClr val="000000"/>
                </a:solidFill>
                <a:effectLst/>
                <a:uLnTx/>
                <a:uFill>
                  <a:solidFill>
                    <a:srgbClr val="000000"/>
                  </a:solidFill>
                </a:uFill>
                <a:latin typeface="Arial" panose="020B0604020202020204" pitchFamily="34" charset="0"/>
                <a:ea typeface="Times New Roman" panose="02020603050405020304" pitchFamily="18" charset="0"/>
                <a:cs typeface="Arial Unicode MS"/>
              </a:rPr>
              <a:t>To learn with our friends</a:t>
            </a:r>
            <a:endParaRPr kumimoji="0" lang="en-GB" sz="1200" b="0" i="0" u="none" strike="noStrike" kern="0" cap="none" spc="0" normalizeH="0" baseline="0" noProof="0" dirty="0">
              <a:ln>
                <a:noFill/>
              </a:ln>
              <a:solidFill>
                <a:srgbClr val="000000"/>
              </a:solidFill>
              <a:effectLst/>
              <a:uLnTx/>
              <a:uFill>
                <a:solidFill>
                  <a:srgbClr val="000000"/>
                </a:solidFill>
              </a:uFill>
              <a:latin typeface="Calibri" panose="020F0502020204030204" pitchFamily="34" charset="0"/>
              <a:ea typeface="Times New Roman" panose="02020603050405020304" pitchFamily="18" charset="0"/>
              <a:cs typeface="Arial Unicode MS"/>
            </a:endParaRPr>
          </a:p>
        </p:txBody>
      </p:sp>
      <p:sp>
        <p:nvSpPr>
          <p:cNvPr id="60" name="Text Box 299"/>
          <p:cNvSpPr txBox="1"/>
          <p:nvPr/>
        </p:nvSpPr>
        <p:spPr>
          <a:xfrm>
            <a:off x="5504406" y="3876264"/>
            <a:ext cx="1690201" cy="722856"/>
          </a:xfrm>
          <a:prstGeom prst="rect">
            <a:avLst/>
          </a:prstGeom>
          <a:noFill/>
          <a:ln>
            <a:noFill/>
          </a:ln>
        </p:spPr>
        <p:txBody>
          <a:bodyPr spcFirstLastPara="1" wrap="square" lIns="21575" tIns="21575" rIns="21575" bIns="21575" anchor="ctr" anchorCtr="0">
            <a:noAutofit/>
          </a:bodyPr>
          <a:lstStyle/>
          <a:p>
            <a:pPr marL="457200" marR="0" lvl="0" indent="-228600" algn="l" defTabSz="914400" rtl="0" eaLnBrk="1" fontAlgn="auto" latinLnBrk="0" hangingPunct="1">
              <a:lnSpc>
                <a:spcPct val="107000"/>
              </a:lnSpc>
              <a:spcBef>
                <a:spcPts val="0"/>
              </a:spcBef>
              <a:spcAft>
                <a:spcPts val="800"/>
              </a:spcAft>
              <a:buClrTx/>
              <a:buSzTx/>
              <a:buFontTx/>
              <a:buNone/>
              <a:tabLst/>
              <a:defRPr/>
            </a:pPr>
            <a:r>
              <a:rPr kumimoji="0" lang="en-US" sz="1400" b="0" i="0" u="none" strike="noStrike" kern="0" cap="none" spc="0" normalizeH="0" baseline="0" noProof="0" dirty="0">
                <a:ln>
                  <a:noFill/>
                </a:ln>
                <a:solidFill>
                  <a:srgbClr val="000000"/>
                </a:solidFill>
                <a:effectLst/>
                <a:uLnTx/>
                <a:uFill>
                  <a:solidFill>
                    <a:srgbClr val="000000"/>
                  </a:solidFill>
                </a:uFill>
                <a:latin typeface="Arial" panose="020B0604020202020204" pitchFamily="34" charset="0"/>
                <a:ea typeface="Times New Roman" panose="02020603050405020304" pitchFamily="18" charset="0"/>
                <a:cs typeface="Arial Unicode MS"/>
              </a:rPr>
              <a:t>Get help with our learning when we need it</a:t>
            </a:r>
            <a:endParaRPr kumimoji="0" lang="en-GB" sz="1400" b="0" i="0" u="none" strike="noStrike" kern="0" cap="none" spc="0" normalizeH="0" baseline="0" noProof="0" dirty="0">
              <a:ln>
                <a:noFill/>
              </a:ln>
              <a:solidFill>
                <a:srgbClr val="000000"/>
              </a:solidFill>
              <a:effectLst/>
              <a:uLnTx/>
              <a:uFill>
                <a:solidFill>
                  <a:srgbClr val="000000"/>
                </a:solidFill>
              </a:uFill>
              <a:latin typeface="Calibri" panose="020F0502020204030204" pitchFamily="34" charset="0"/>
              <a:ea typeface="Times New Roman" panose="02020603050405020304" pitchFamily="18" charset="0"/>
              <a:cs typeface="Arial Unicode MS"/>
            </a:endParaRPr>
          </a:p>
        </p:txBody>
      </p:sp>
      <p:sp>
        <p:nvSpPr>
          <p:cNvPr id="61" name="Text Box 299"/>
          <p:cNvSpPr txBox="1"/>
          <p:nvPr/>
        </p:nvSpPr>
        <p:spPr>
          <a:xfrm>
            <a:off x="3923216" y="4744680"/>
            <a:ext cx="1690201" cy="722856"/>
          </a:xfrm>
          <a:prstGeom prst="rect">
            <a:avLst/>
          </a:prstGeom>
          <a:noFill/>
          <a:ln>
            <a:noFill/>
          </a:ln>
        </p:spPr>
        <p:txBody>
          <a:bodyPr spcFirstLastPara="1" wrap="square" lIns="21575" tIns="21575" rIns="21575" bIns="21575" anchor="ctr" anchorCtr="0">
            <a:noAutofit/>
          </a:bodyPr>
          <a:lstStyle/>
          <a:p>
            <a:pPr marL="457200" marR="0" lvl="0" indent="-228600" algn="l" defTabSz="914400" rtl="0" eaLnBrk="1" fontAlgn="auto" latinLnBrk="0" hangingPunct="1">
              <a:lnSpc>
                <a:spcPct val="107000"/>
              </a:lnSpc>
              <a:spcBef>
                <a:spcPts val="0"/>
              </a:spcBef>
              <a:spcAft>
                <a:spcPts val="800"/>
              </a:spcAft>
              <a:buClrTx/>
              <a:buSzTx/>
              <a:buFontTx/>
              <a:buNone/>
              <a:tabLst/>
              <a:defRPr/>
            </a:pPr>
            <a:r>
              <a:rPr kumimoji="0" lang="en-US" sz="1400" b="0" i="0" u="none" strike="noStrike" kern="0" cap="none" spc="0" normalizeH="0" baseline="0" noProof="0" dirty="0">
                <a:ln>
                  <a:noFill/>
                </a:ln>
                <a:solidFill>
                  <a:srgbClr val="000000"/>
                </a:solidFill>
                <a:effectLst/>
                <a:uLnTx/>
                <a:uFill>
                  <a:solidFill>
                    <a:srgbClr val="000000"/>
                  </a:solidFill>
                </a:uFill>
                <a:latin typeface="Arial" panose="020B0604020202020204" pitchFamily="34" charset="0"/>
                <a:ea typeface="Times New Roman" panose="02020603050405020304" pitchFamily="18" charset="0"/>
                <a:cs typeface="Arial Unicode MS"/>
              </a:rPr>
              <a:t>To be listened to</a:t>
            </a:r>
            <a:endParaRPr kumimoji="0" lang="en-GB" sz="1400" b="0" i="0" u="none" strike="noStrike" kern="0" cap="none" spc="0" normalizeH="0" baseline="0" noProof="0" dirty="0">
              <a:ln>
                <a:noFill/>
              </a:ln>
              <a:solidFill>
                <a:srgbClr val="000000"/>
              </a:solidFill>
              <a:effectLst/>
              <a:uLnTx/>
              <a:uFill>
                <a:solidFill>
                  <a:srgbClr val="000000"/>
                </a:solidFill>
              </a:uFill>
              <a:latin typeface="Calibri" panose="020F0502020204030204" pitchFamily="34" charset="0"/>
              <a:ea typeface="Times New Roman" panose="02020603050405020304" pitchFamily="18" charset="0"/>
              <a:cs typeface="Arial Unicode MS"/>
            </a:endParaRPr>
          </a:p>
        </p:txBody>
      </p:sp>
      <p:sp>
        <p:nvSpPr>
          <p:cNvPr id="62" name="Text Box 299"/>
          <p:cNvSpPr txBox="1"/>
          <p:nvPr/>
        </p:nvSpPr>
        <p:spPr>
          <a:xfrm>
            <a:off x="5440026" y="4973243"/>
            <a:ext cx="1690201" cy="898206"/>
          </a:xfrm>
          <a:prstGeom prst="rect">
            <a:avLst/>
          </a:prstGeom>
          <a:noFill/>
          <a:ln>
            <a:noFill/>
          </a:ln>
        </p:spPr>
        <p:txBody>
          <a:bodyPr spcFirstLastPara="1" wrap="square" lIns="21575" tIns="21575" rIns="21575" bIns="21575" anchor="ctr" anchorCtr="0">
            <a:noAutofit/>
          </a:bodyPr>
          <a:lstStyle/>
          <a:p>
            <a:pPr marL="457200" marR="0" lvl="0" indent="-228600" algn="l" defTabSz="914400" rtl="0" eaLnBrk="1" fontAlgn="auto" latinLnBrk="0" hangingPunct="1">
              <a:lnSpc>
                <a:spcPct val="107000"/>
              </a:lnSpc>
              <a:spcBef>
                <a:spcPts val="0"/>
              </a:spcBef>
              <a:spcAft>
                <a:spcPts val="800"/>
              </a:spcAft>
              <a:buClrTx/>
              <a:buSzTx/>
              <a:buFontTx/>
              <a:buNone/>
              <a:tabLst/>
              <a:defRPr/>
            </a:pPr>
            <a:r>
              <a:rPr kumimoji="0" lang="en-US" sz="1400" b="0" i="0" u="none" strike="noStrike" kern="0" cap="none" spc="0" normalizeH="0" baseline="0" noProof="0" dirty="0">
                <a:ln>
                  <a:noFill/>
                </a:ln>
                <a:solidFill>
                  <a:srgbClr val="000000"/>
                </a:solidFill>
                <a:effectLst/>
                <a:uLnTx/>
                <a:uFill>
                  <a:solidFill>
                    <a:srgbClr val="000000"/>
                  </a:solidFill>
                </a:uFill>
                <a:latin typeface="Arial" panose="020B0604020202020204" pitchFamily="34" charset="0"/>
                <a:ea typeface="Times New Roman" panose="02020603050405020304" pitchFamily="18" charset="0"/>
                <a:cs typeface="Arial Unicode MS"/>
              </a:rPr>
              <a:t>To be treated fairly and use </a:t>
            </a:r>
            <a:r>
              <a:rPr lang="en-US" sz="1400" kern="0" dirty="0">
                <a:solidFill>
                  <a:srgbClr val="000000"/>
                </a:solidFill>
                <a:uFill>
                  <a:solidFill>
                    <a:srgbClr val="000000"/>
                  </a:solidFill>
                </a:uFill>
                <a:latin typeface="Arial" panose="020B0604020202020204" pitchFamily="34" charset="0"/>
                <a:ea typeface="Times New Roman" panose="02020603050405020304" pitchFamily="18" charset="0"/>
                <a:cs typeface="Arial Unicode MS"/>
              </a:rPr>
              <a:t>our </a:t>
            </a:r>
            <a:r>
              <a:rPr kumimoji="0" lang="en-US" sz="1400" b="0" i="0" u="none" strike="noStrike" kern="0" cap="none" spc="0" normalizeH="0" baseline="0" noProof="0" dirty="0">
                <a:ln>
                  <a:noFill/>
                </a:ln>
                <a:solidFill>
                  <a:srgbClr val="000000"/>
                </a:solidFill>
                <a:effectLst/>
                <a:uLnTx/>
                <a:uFill>
                  <a:solidFill>
                    <a:srgbClr val="000000"/>
                  </a:solidFill>
                </a:uFill>
                <a:latin typeface="Arial" panose="020B0604020202020204" pitchFamily="34" charset="0"/>
                <a:ea typeface="Times New Roman" panose="02020603050405020304" pitchFamily="18" charset="0"/>
                <a:cs typeface="Arial Unicode MS"/>
              </a:rPr>
              <a:t>‘Ready, Respectful and Safe rules</a:t>
            </a:r>
            <a:endParaRPr kumimoji="0" lang="en-GB" sz="1400" b="0" i="0" u="none" strike="noStrike" kern="0" cap="none" spc="0" normalizeH="0" baseline="0" noProof="0" dirty="0">
              <a:ln>
                <a:noFill/>
              </a:ln>
              <a:solidFill>
                <a:srgbClr val="000000"/>
              </a:solidFill>
              <a:effectLst/>
              <a:uLnTx/>
              <a:uFill>
                <a:solidFill>
                  <a:srgbClr val="000000"/>
                </a:solidFill>
              </a:uFill>
              <a:latin typeface="Calibri" panose="020F0502020204030204" pitchFamily="34" charset="0"/>
              <a:ea typeface="Times New Roman" panose="02020603050405020304" pitchFamily="18" charset="0"/>
              <a:cs typeface="Arial Unicode MS"/>
            </a:endParaRPr>
          </a:p>
        </p:txBody>
      </p:sp>
      <p:sp>
        <p:nvSpPr>
          <p:cNvPr id="64" name="Text Box 299"/>
          <p:cNvSpPr txBox="1"/>
          <p:nvPr/>
        </p:nvSpPr>
        <p:spPr>
          <a:xfrm>
            <a:off x="8760683" y="1495262"/>
            <a:ext cx="1690201" cy="722856"/>
          </a:xfrm>
          <a:prstGeom prst="rect">
            <a:avLst/>
          </a:prstGeom>
          <a:noFill/>
          <a:ln>
            <a:noFill/>
          </a:ln>
        </p:spPr>
        <p:txBody>
          <a:bodyPr spcFirstLastPara="1" wrap="square" lIns="21575" tIns="21575" rIns="21575" bIns="21575" anchor="ctr" anchorCtr="0">
            <a:noAutofit/>
          </a:bodyPr>
          <a:lstStyle/>
          <a:p>
            <a:pPr marL="457200" marR="0" lvl="0" indent="-228600" algn="l" defTabSz="914400" rtl="0" eaLnBrk="1" fontAlgn="auto" latinLnBrk="0" hangingPunct="1">
              <a:lnSpc>
                <a:spcPct val="107000"/>
              </a:lnSpc>
              <a:spcBef>
                <a:spcPts val="0"/>
              </a:spcBef>
              <a:spcAft>
                <a:spcPts val="800"/>
              </a:spcAft>
              <a:buClrTx/>
              <a:buSzTx/>
              <a:buFontTx/>
              <a:buNone/>
              <a:tabLst/>
              <a:defRPr/>
            </a:pPr>
            <a:r>
              <a:rPr kumimoji="0" lang="en-GB" sz="1400" b="0" i="0" u="none" strike="noStrike" kern="0" cap="none" spc="0" normalizeH="0" baseline="0" noProof="0" dirty="0">
                <a:ln>
                  <a:noFill/>
                </a:ln>
                <a:solidFill>
                  <a:srgbClr val="0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Our teachers sharing their best work</a:t>
            </a:r>
          </a:p>
        </p:txBody>
      </p:sp>
      <p:sp>
        <p:nvSpPr>
          <p:cNvPr id="65" name="Text Box 299"/>
          <p:cNvSpPr txBox="1"/>
          <p:nvPr/>
        </p:nvSpPr>
        <p:spPr>
          <a:xfrm>
            <a:off x="8006994" y="2473076"/>
            <a:ext cx="1690201" cy="722856"/>
          </a:xfrm>
          <a:prstGeom prst="rect">
            <a:avLst/>
          </a:prstGeom>
          <a:noFill/>
          <a:ln>
            <a:noFill/>
          </a:ln>
        </p:spPr>
        <p:txBody>
          <a:bodyPr spcFirstLastPara="1" wrap="square" lIns="21575" tIns="21575" rIns="21575" bIns="21575" anchor="ctr" anchorCtr="0">
            <a:noAutofit/>
          </a:bodyPr>
          <a:lstStyle/>
          <a:p>
            <a:pPr marL="457200" marR="0" lvl="0" indent="-228600" algn="l" defTabSz="914400" rtl="0" eaLnBrk="1" fontAlgn="auto" latinLnBrk="0" hangingPunct="1">
              <a:lnSpc>
                <a:spcPct val="107000"/>
              </a:lnSpc>
              <a:spcBef>
                <a:spcPts val="0"/>
              </a:spcBef>
              <a:spcAft>
                <a:spcPts val="800"/>
              </a:spcAft>
              <a:buClrTx/>
              <a:buSzTx/>
              <a:buFontTx/>
              <a:buNone/>
              <a:tabLst/>
              <a:defRPr/>
            </a:pPr>
            <a:r>
              <a:rPr kumimoji="0" lang="en-US" sz="1400" b="0" i="0" u="none" strike="noStrike" kern="0" cap="none" spc="0" normalizeH="0" baseline="0" noProof="0" dirty="0">
                <a:ln>
                  <a:noFill/>
                </a:ln>
                <a:solidFill>
                  <a:srgbClr val="000000"/>
                </a:solidFill>
                <a:effectLst/>
                <a:uLnTx/>
                <a:uFill>
                  <a:solidFill>
                    <a:srgbClr val="000000"/>
                  </a:solidFill>
                </a:uFill>
                <a:latin typeface="Arial" panose="020B0604020202020204" pitchFamily="34" charset="0"/>
                <a:ea typeface="Times New Roman" panose="02020603050405020304" pitchFamily="18" charset="0"/>
                <a:cs typeface="Arial Unicode MS"/>
              </a:rPr>
              <a:t>Training staff to support and help us</a:t>
            </a:r>
            <a:endParaRPr kumimoji="0" lang="en-GB" sz="1200" b="0" i="0" u="none" strike="noStrike" kern="0" cap="none" spc="0" normalizeH="0" baseline="0" noProof="0" dirty="0">
              <a:ln>
                <a:noFill/>
              </a:ln>
              <a:solidFill>
                <a:srgbClr val="000000"/>
              </a:solidFill>
              <a:effectLst/>
              <a:uLnTx/>
              <a:uFill>
                <a:solidFill>
                  <a:srgbClr val="000000"/>
                </a:solidFill>
              </a:uFill>
              <a:latin typeface="Calibri" panose="020F0502020204030204" pitchFamily="34" charset="0"/>
              <a:ea typeface="Times New Roman" panose="02020603050405020304" pitchFamily="18" charset="0"/>
              <a:cs typeface="Arial Unicode MS"/>
            </a:endParaRPr>
          </a:p>
        </p:txBody>
      </p:sp>
      <p:sp>
        <p:nvSpPr>
          <p:cNvPr id="66" name="Text Box 299"/>
          <p:cNvSpPr txBox="1"/>
          <p:nvPr/>
        </p:nvSpPr>
        <p:spPr>
          <a:xfrm>
            <a:off x="9543107" y="2390228"/>
            <a:ext cx="1690201" cy="722856"/>
          </a:xfrm>
          <a:prstGeom prst="rect">
            <a:avLst/>
          </a:prstGeom>
          <a:noFill/>
          <a:ln>
            <a:noFill/>
          </a:ln>
        </p:spPr>
        <p:txBody>
          <a:bodyPr spcFirstLastPara="1" wrap="square" lIns="21575" tIns="21575" rIns="21575" bIns="21575" anchor="ctr" anchorCtr="0">
            <a:noAutofit/>
          </a:bodyPr>
          <a:lstStyle/>
          <a:p>
            <a:pPr marL="457200" marR="0" lvl="0" indent="-228600" algn="l" defTabSz="914400" rtl="0" eaLnBrk="1" fontAlgn="auto" latinLnBrk="0" hangingPunct="1">
              <a:lnSpc>
                <a:spcPct val="107000"/>
              </a:lnSpc>
              <a:spcBef>
                <a:spcPts val="0"/>
              </a:spcBef>
              <a:spcAft>
                <a:spcPts val="800"/>
              </a:spcAft>
              <a:buClrTx/>
              <a:buSzTx/>
              <a:buFontTx/>
              <a:buNone/>
              <a:tabLst/>
              <a:defRPr/>
            </a:pPr>
            <a:r>
              <a:rPr kumimoji="0" lang="en-US" sz="1400" b="0" i="0" u="none" strike="noStrike" kern="0" cap="none" spc="0" normalizeH="0" baseline="0" noProof="0" dirty="0">
                <a:ln>
                  <a:noFill/>
                </a:ln>
                <a:solidFill>
                  <a:srgbClr val="000000"/>
                </a:solidFill>
                <a:effectLst/>
                <a:uLnTx/>
                <a:uFill>
                  <a:solidFill>
                    <a:srgbClr val="000000"/>
                  </a:solidFill>
                </a:uFill>
                <a:latin typeface="Arial" panose="020B0604020202020204" pitchFamily="34" charset="0"/>
                <a:ea typeface="Times New Roman" panose="02020603050405020304" pitchFamily="18" charset="0"/>
                <a:cs typeface="Arial Unicode MS"/>
              </a:rPr>
              <a:t>Working together to make our school the best place</a:t>
            </a:r>
            <a:endParaRPr kumimoji="0" lang="en-GB" sz="1200" b="0" i="0" u="none" strike="noStrike" kern="0" cap="none" spc="0" normalizeH="0" baseline="0" noProof="0" dirty="0">
              <a:ln>
                <a:noFill/>
              </a:ln>
              <a:solidFill>
                <a:srgbClr val="000000"/>
              </a:solidFill>
              <a:effectLst/>
              <a:uLnTx/>
              <a:uFill>
                <a:solidFill>
                  <a:srgbClr val="000000"/>
                </a:solidFill>
              </a:uFill>
              <a:latin typeface="Calibri" panose="020F0502020204030204" pitchFamily="34" charset="0"/>
              <a:ea typeface="Times New Roman" panose="02020603050405020304" pitchFamily="18" charset="0"/>
              <a:cs typeface="Arial Unicode MS"/>
            </a:endParaRPr>
          </a:p>
        </p:txBody>
      </p:sp>
      <p:sp>
        <p:nvSpPr>
          <p:cNvPr id="67" name="Text Box 299"/>
          <p:cNvSpPr txBox="1"/>
          <p:nvPr/>
        </p:nvSpPr>
        <p:spPr>
          <a:xfrm>
            <a:off x="8615605" y="3387128"/>
            <a:ext cx="1690201" cy="722856"/>
          </a:xfrm>
          <a:prstGeom prst="rect">
            <a:avLst/>
          </a:prstGeom>
          <a:noFill/>
          <a:ln>
            <a:noFill/>
          </a:ln>
        </p:spPr>
        <p:txBody>
          <a:bodyPr spcFirstLastPara="1" wrap="square" lIns="21575" tIns="21575" rIns="21575" bIns="21575" anchor="ctr" anchorCtr="0">
            <a:noAutofit/>
          </a:bodyPr>
          <a:lstStyle/>
          <a:p>
            <a:pPr marL="457200" marR="0" lvl="0" indent="-228600" algn="l" defTabSz="914400" rtl="0" eaLnBrk="1" fontAlgn="auto" latinLnBrk="0" hangingPunct="1">
              <a:lnSpc>
                <a:spcPct val="107000"/>
              </a:lnSpc>
              <a:spcBef>
                <a:spcPts val="0"/>
              </a:spcBef>
              <a:spcAft>
                <a:spcPts val="800"/>
              </a:spcAft>
              <a:buClrTx/>
              <a:buSzTx/>
              <a:buFontTx/>
              <a:buNone/>
              <a:tabLst/>
              <a:defRPr/>
            </a:pPr>
            <a:r>
              <a:rPr kumimoji="0" lang="en-US" sz="1400" b="0" i="0" u="none" strike="noStrike" kern="0" cap="none" spc="0" normalizeH="0" baseline="0" noProof="0" dirty="0">
                <a:ln>
                  <a:noFill/>
                </a:ln>
                <a:solidFill>
                  <a:srgbClr val="000000"/>
                </a:solidFill>
                <a:effectLst/>
                <a:uLnTx/>
                <a:uFill>
                  <a:solidFill>
                    <a:srgbClr val="000000"/>
                  </a:solidFill>
                </a:uFill>
                <a:latin typeface="Arial" panose="020B0604020202020204" pitchFamily="34" charset="0"/>
                <a:ea typeface="Times New Roman" panose="02020603050405020304" pitchFamily="18" charset="0"/>
                <a:cs typeface="Arial Unicode MS"/>
              </a:rPr>
              <a:t>Having a great environment to learn in</a:t>
            </a:r>
            <a:endParaRPr kumimoji="0" lang="en-GB" sz="1200" b="0" i="0" u="none" strike="noStrike" kern="0" cap="none" spc="0" normalizeH="0" baseline="0" noProof="0" dirty="0">
              <a:ln>
                <a:noFill/>
              </a:ln>
              <a:solidFill>
                <a:srgbClr val="000000"/>
              </a:solidFill>
              <a:effectLst/>
              <a:uLnTx/>
              <a:uFill>
                <a:solidFill>
                  <a:srgbClr val="000000"/>
                </a:solidFill>
              </a:uFill>
              <a:latin typeface="Calibri" panose="020F0502020204030204" pitchFamily="34" charset="0"/>
              <a:ea typeface="Times New Roman" panose="02020603050405020304" pitchFamily="18" charset="0"/>
              <a:cs typeface="Arial Unicode MS"/>
            </a:endParaRPr>
          </a:p>
        </p:txBody>
      </p:sp>
    </p:spTree>
    <p:extLst>
      <p:ext uri="{BB962C8B-B14F-4D97-AF65-F5344CB8AC3E}">
        <p14:creationId xmlns:p14="http://schemas.microsoft.com/office/powerpoint/2010/main" val="1262170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24743" y="392154"/>
            <a:ext cx="9581804" cy="950457"/>
          </a:xfrm>
        </p:spPr>
        <p:txBody>
          <a:bodyPr>
            <a:normAutofit fontScale="90000"/>
          </a:bodyPr>
          <a:lstStyle/>
          <a:p>
            <a:r>
              <a:rPr lang="en-GB" sz="3600" b="1" dirty="0">
                <a:solidFill>
                  <a:srgbClr val="0070C0"/>
                </a:solidFill>
                <a:latin typeface="Arial" panose="020B0604020202020204" pitchFamily="34" charset="0"/>
                <a:cs typeface="Arial" panose="020B0604020202020204" pitchFamily="34" charset="0"/>
              </a:rPr>
              <a:t>Ysgol Gynradd Cogan Primary School</a:t>
            </a:r>
            <a:br>
              <a:rPr lang="en-GB" sz="3600" b="1" dirty="0">
                <a:solidFill>
                  <a:srgbClr val="0070C0"/>
                </a:solidFill>
                <a:latin typeface="Arial" panose="020B0604020202020204" pitchFamily="34" charset="0"/>
                <a:cs typeface="Arial" panose="020B0604020202020204" pitchFamily="34" charset="0"/>
              </a:rPr>
            </a:br>
            <a:r>
              <a:rPr lang="en-GB" sz="3600" b="1" dirty="0">
                <a:solidFill>
                  <a:srgbClr val="0070C0"/>
                </a:solidFill>
                <a:latin typeface="Arial" panose="020B0604020202020204" pitchFamily="34" charset="0"/>
                <a:cs typeface="Arial" panose="020B0604020202020204" pitchFamily="34" charset="0"/>
              </a:rPr>
              <a:t>2024-2027</a:t>
            </a:r>
            <a:br>
              <a:rPr lang="en-GB" sz="3600" b="1" dirty="0">
                <a:solidFill>
                  <a:srgbClr val="0070C0"/>
                </a:solidFill>
                <a:latin typeface="Arial" panose="020B0604020202020204" pitchFamily="34" charset="0"/>
                <a:cs typeface="Arial" panose="020B0604020202020204" pitchFamily="34" charset="0"/>
              </a:rPr>
            </a:br>
            <a:r>
              <a:rPr lang="en-GB" sz="2200" b="1" dirty="0">
                <a:solidFill>
                  <a:srgbClr val="0070C0"/>
                </a:solidFill>
                <a:latin typeface="Arial" panose="020B0604020202020204" pitchFamily="34" charset="0"/>
                <a:cs typeface="Arial" panose="020B0604020202020204" pitchFamily="34" charset="0"/>
              </a:rPr>
              <a:t>Encourage Effort : Celebrate Success</a:t>
            </a:r>
          </a:p>
        </p:txBody>
      </p:sp>
      <p:sp>
        <p:nvSpPr>
          <p:cNvPr id="3" name="TextBox 2"/>
          <p:cNvSpPr txBox="1"/>
          <p:nvPr/>
        </p:nvSpPr>
        <p:spPr>
          <a:xfrm>
            <a:off x="319193" y="1388650"/>
            <a:ext cx="11734262" cy="5313121"/>
          </a:xfrm>
          <a:prstGeom prst="rect">
            <a:avLst/>
          </a:prstGeom>
          <a:noFill/>
        </p:spPr>
        <p:txBody>
          <a:bodyPr wrap="square" rtlCol="0">
            <a:spAutoFit/>
          </a:bodyPr>
          <a:lstStyle/>
          <a:p>
            <a:pPr algn="just">
              <a:spcAft>
                <a:spcPts val="0"/>
              </a:spcAft>
            </a:pPr>
            <a:r>
              <a:rPr lang="en-US" sz="2000" dirty="0">
                <a:solidFill>
                  <a:srgbClr val="0070C0"/>
                </a:solidFill>
                <a:latin typeface="Arial" panose="020B0604020202020204" pitchFamily="34" charset="0"/>
                <a:ea typeface="Calibri" panose="020F0502020204030204" pitchFamily="34" charset="0"/>
              </a:rPr>
              <a:t>Our Vision</a:t>
            </a:r>
            <a:endParaRPr lang="en-GB" dirty="0">
              <a:latin typeface="Times New Roman" panose="02020603050405020304" pitchFamily="18" charset="0"/>
              <a:ea typeface="Times New Roman" panose="02020603050405020304" pitchFamily="18" charset="0"/>
            </a:endParaRPr>
          </a:p>
          <a:p>
            <a:pPr algn="just">
              <a:spcAft>
                <a:spcPts val="0"/>
              </a:spcAft>
            </a:pPr>
            <a:r>
              <a:rPr lang="en-US" sz="1200" dirty="0">
                <a:latin typeface="Arial" panose="020B0604020202020204" pitchFamily="34" charset="0"/>
                <a:ea typeface="Calibri" panose="020F0502020204030204" pitchFamily="34" charset="0"/>
              </a:rPr>
              <a:t>Cogan Primary School is a safe, secure and welcoming community, where all are respected and valued.</a:t>
            </a:r>
            <a:endParaRPr lang="en-GB" sz="1200" dirty="0">
              <a:latin typeface="Times New Roman" panose="02020603050405020304" pitchFamily="18" charset="0"/>
              <a:ea typeface="Times New Roman" panose="02020603050405020304" pitchFamily="18" charset="0"/>
            </a:endParaRPr>
          </a:p>
          <a:p>
            <a:pPr algn="just">
              <a:spcAft>
                <a:spcPts val="0"/>
              </a:spcAft>
            </a:pPr>
            <a:r>
              <a:rPr lang="en-US" sz="1200" dirty="0">
                <a:latin typeface="Arial" panose="020B0604020202020204" pitchFamily="34" charset="0"/>
                <a:ea typeface="Calibri" panose="020F0502020204030204" pitchFamily="34" charset="0"/>
              </a:rPr>
              <a:t>In partnership with parents we aim for our children to achieve their personal best: academically, socially and emotionally. Every child is valued as an individual. We set high standards for all children and challenge and stimulate them towards excellence; as we guide our children on the road to success where they can achieve their ambitions and fulfil their potential.</a:t>
            </a:r>
            <a:endParaRPr lang="en-GB" dirty="0">
              <a:latin typeface="Times New Roman" panose="02020603050405020304" pitchFamily="18" charset="0"/>
              <a:ea typeface="Times New Roman" panose="02020603050405020304" pitchFamily="18" charset="0"/>
            </a:endParaRPr>
          </a:p>
          <a:p>
            <a:pPr algn="just">
              <a:lnSpc>
                <a:spcPct val="118000"/>
              </a:lnSpc>
              <a:spcAft>
                <a:spcPts val="600"/>
              </a:spcAft>
            </a:pPr>
            <a:r>
              <a:rPr lang="en-GB" sz="2000" kern="1400" dirty="0">
                <a:solidFill>
                  <a:srgbClr val="0070C0"/>
                </a:solidFill>
                <a:latin typeface="Arial" panose="020B0604020202020204" pitchFamily="34" charset="0"/>
                <a:ea typeface="Times New Roman" panose="02020603050405020304" pitchFamily="18" charset="0"/>
              </a:rPr>
              <a:t>Our Core Values</a:t>
            </a:r>
            <a:endParaRPr lang="en-GB" dirty="0">
              <a:latin typeface="Times New Roman" panose="02020603050405020304" pitchFamily="18" charset="0"/>
              <a:ea typeface="Times New Roman" panose="02020603050405020304" pitchFamily="18" charset="0"/>
            </a:endParaRPr>
          </a:p>
          <a:p>
            <a:pPr algn="just">
              <a:lnSpc>
                <a:spcPct val="118000"/>
              </a:lnSpc>
              <a:spcAft>
                <a:spcPts val="600"/>
              </a:spcAft>
            </a:pPr>
            <a:r>
              <a:rPr lang="en-GB" sz="1200" kern="1400" dirty="0">
                <a:solidFill>
                  <a:srgbClr val="0070C0"/>
                </a:solidFill>
                <a:latin typeface="Arial" panose="020B0604020202020204" pitchFamily="34" charset="0"/>
                <a:ea typeface="Times New Roman" panose="02020603050405020304" pitchFamily="18" charset="0"/>
              </a:rPr>
              <a:t>Equality</a:t>
            </a:r>
            <a:r>
              <a:rPr lang="en-GB" sz="1200" kern="1400" dirty="0">
                <a:solidFill>
                  <a:srgbClr val="000000"/>
                </a:solidFill>
                <a:latin typeface="Arial" panose="020B0604020202020204" pitchFamily="34" charset="0"/>
                <a:ea typeface="Times New Roman" panose="02020603050405020304" pitchFamily="18" charset="0"/>
              </a:rPr>
              <a:t>- We focus on our school as an inclusive school; we aim for learning achievement for all children.</a:t>
            </a:r>
            <a:endParaRPr lang="en-GB" sz="1200" dirty="0">
              <a:latin typeface="Times New Roman" panose="02020603050405020304" pitchFamily="18" charset="0"/>
              <a:ea typeface="Times New Roman" panose="02020603050405020304" pitchFamily="18" charset="0"/>
            </a:endParaRPr>
          </a:p>
          <a:p>
            <a:pPr algn="just">
              <a:lnSpc>
                <a:spcPct val="118000"/>
              </a:lnSpc>
              <a:spcAft>
                <a:spcPts val="600"/>
              </a:spcAft>
            </a:pPr>
            <a:r>
              <a:rPr lang="en-GB" sz="1200" kern="1400" dirty="0">
                <a:solidFill>
                  <a:srgbClr val="0070C0"/>
                </a:solidFill>
                <a:latin typeface="Arial" panose="020B0604020202020204" pitchFamily="34" charset="0"/>
                <a:ea typeface="Times New Roman" panose="02020603050405020304" pitchFamily="18" charset="0"/>
              </a:rPr>
              <a:t>Community</a:t>
            </a:r>
            <a:r>
              <a:rPr lang="en-GB" sz="1200" kern="1400" dirty="0">
                <a:solidFill>
                  <a:srgbClr val="000000"/>
                </a:solidFill>
                <a:latin typeface="Arial" panose="020B0604020202020204" pitchFamily="34" charset="0"/>
                <a:ea typeface="Times New Roman" panose="02020603050405020304" pitchFamily="18" charset="0"/>
              </a:rPr>
              <a:t>-We promote our school being at the heart of the community, we bring together all groups with an interest in the school to work together for our children.</a:t>
            </a:r>
            <a:endParaRPr lang="en-GB" sz="1200" dirty="0">
              <a:latin typeface="Times New Roman" panose="02020603050405020304" pitchFamily="18" charset="0"/>
              <a:ea typeface="Times New Roman" panose="02020603050405020304" pitchFamily="18" charset="0"/>
            </a:endParaRPr>
          </a:p>
          <a:p>
            <a:pPr algn="just">
              <a:lnSpc>
                <a:spcPct val="118000"/>
              </a:lnSpc>
              <a:spcAft>
                <a:spcPts val="600"/>
              </a:spcAft>
            </a:pPr>
            <a:r>
              <a:rPr lang="en-GB" sz="1200" kern="1400" dirty="0">
                <a:solidFill>
                  <a:srgbClr val="0070C0"/>
                </a:solidFill>
                <a:latin typeface="Arial" panose="020B0604020202020204" pitchFamily="34" charset="0"/>
                <a:ea typeface="Times New Roman" panose="02020603050405020304" pitchFamily="18" charset="0"/>
              </a:rPr>
              <a:t>Learning</a:t>
            </a:r>
            <a:r>
              <a:rPr lang="en-GB" sz="1200" kern="1400" dirty="0">
                <a:solidFill>
                  <a:srgbClr val="000000"/>
                </a:solidFill>
                <a:latin typeface="Arial" panose="020B0604020202020204" pitchFamily="34" charset="0"/>
                <a:ea typeface="Times New Roman" panose="02020603050405020304" pitchFamily="18" charset="0"/>
              </a:rPr>
              <a:t>- It encompasses a robust curriculum planning, sound assessment and links with strong performance management to ensure a creative and challenging curriculum.</a:t>
            </a:r>
            <a:endParaRPr lang="en-GB" sz="1200" dirty="0">
              <a:latin typeface="Times New Roman" panose="02020603050405020304" pitchFamily="18" charset="0"/>
              <a:ea typeface="Times New Roman" panose="02020603050405020304" pitchFamily="18" charset="0"/>
            </a:endParaRPr>
          </a:p>
          <a:p>
            <a:pPr algn="just">
              <a:lnSpc>
                <a:spcPct val="118000"/>
              </a:lnSpc>
              <a:spcAft>
                <a:spcPts val="600"/>
              </a:spcAft>
            </a:pPr>
            <a:r>
              <a:rPr lang="en-GB" sz="1200" kern="1400" dirty="0">
                <a:solidFill>
                  <a:srgbClr val="0070C0"/>
                </a:solidFill>
                <a:latin typeface="Arial" panose="020B0604020202020204" pitchFamily="34" charset="0"/>
                <a:ea typeface="Times New Roman" panose="02020603050405020304" pitchFamily="18" charset="0"/>
              </a:rPr>
              <a:t>Care</a:t>
            </a:r>
            <a:r>
              <a:rPr lang="en-GB" sz="1200" kern="1400" dirty="0">
                <a:solidFill>
                  <a:srgbClr val="000000"/>
                </a:solidFill>
                <a:latin typeface="Arial" panose="020B0604020202020204" pitchFamily="34" charset="0"/>
                <a:ea typeface="Times New Roman" panose="02020603050405020304" pitchFamily="18" charset="0"/>
              </a:rPr>
              <a:t>- Wellbeing is at the heart of our school. We always go over and above to help each other, show compassion, affection and kindness to others. We care about ourselves, each other and our school.</a:t>
            </a:r>
            <a:endParaRPr lang="en-GB" sz="1200" dirty="0">
              <a:latin typeface="Times New Roman" panose="02020603050405020304" pitchFamily="18" charset="0"/>
              <a:ea typeface="Times New Roman" panose="02020603050405020304" pitchFamily="18" charset="0"/>
            </a:endParaRPr>
          </a:p>
          <a:p>
            <a:pPr algn="just">
              <a:lnSpc>
                <a:spcPct val="118000"/>
              </a:lnSpc>
              <a:spcAft>
                <a:spcPts val="600"/>
              </a:spcAft>
            </a:pPr>
            <a:r>
              <a:rPr lang="en-GB" sz="1200" kern="1400" dirty="0">
                <a:solidFill>
                  <a:srgbClr val="0070C0"/>
                </a:solidFill>
                <a:latin typeface="Arial" panose="020B0604020202020204" pitchFamily="34" charset="0"/>
                <a:ea typeface="Times New Roman" panose="02020603050405020304" pitchFamily="18" charset="0"/>
              </a:rPr>
              <a:t>Identity</a:t>
            </a:r>
            <a:r>
              <a:rPr lang="en-GB" sz="1200" kern="1400" dirty="0">
                <a:solidFill>
                  <a:srgbClr val="000000"/>
                </a:solidFill>
                <a:latin typeface="Arial" panose="020B0604020202020204" pitchFamily="34" charset="0"/>
                <a:ea typeface="Times New Roman" panose="02020603050405020304" pitchFamily="18" charset="0"/>
              </a:rPr>
              <a:t>- we strive for excellent school improvement, raising standards and building a strong team with the capacity to lead others.</a:t>
            </a:r>
            <a:endParaRPr lang="en-GB" dirty="0">
              <a:latin typeface="Times New Roman" panose="02020603050405020304" pitchFamily="18" charset="0"/>
              <a:ea typeface="Times New Roman" panose="02020603050405020304" pitchFamily="18" charset="0"/>
            </a:endParaRPr>
          </a:p>
          <a:p>
            <a:pPr algn="just">
              <a:lnSpc>
                <a:spcPct val="118000"/>
              </a:lnSpc>
              <a:spcAft>
                <a:spcPts val="600"/>
              </a:spcAft>
            </a:pPr>
            <a:r>
              <a:rPr lang="en-GB" sz="2000" kern="1400" dirty="0">
                <a:solidFill>
                  <a:srgbClr val="0070C0"/>
                </a:solidFill>
                <a:latin typeface="Arial" panose="020B0604020202020204" pitchFamily="34" charset="0"/>
                <a:ea typeface="Times New Roman" panose="02020603050405020304" pitchFamily="18" charset="0"/>
              </a:rPr>
              <a:t>Our Aims</a:t>
            </a:r>
            <a:endParaRPr lang="en-GB" dirty="0">
              <a:latin typeface="Times New Roman" panose="02020603050405020304" pitchFamily="18" charset="0"/>
              <a:ea typeface="Times New Roman" panose="02020603050405020304" pitchFamily="18" charset="0"/>
            </a:endParaRPr>
          </a:p>
          <a:p>
            <a:pPr algn="just">
              <a:lnSpc>
                <a:spcPct val="118000"/>
              </a:lnSpc>
              <a:spcAft>
                <a:spcPts val="600"/>
              </a:spcAft>
            </a:pPr>
            <a:r>
              <a:rPr lang="en-GB" sz="1200" kern="1400" dirty="0">
                <a:solidFill>
                  <a:srgbClr val="000000"/>
                </a:solidFill>
                <a:latin typeface="Arial" panose="020B0604020202020204" pitchFamily="34" charset="0"/>
                <a:ea typeface="Times New Roman" panose="02020603050405020304" pitchFamily="18" charset="0"/>
              </a:rPr>
              <a:t>In Cogan School, we provide a safe, stimulating environment in which all children may be motivated towards independence of learning.  </a:t>
            </a:r>
            <a:endParaRPr lang="en-GB" sz="1200" dirty="0">
              <a:latin typeface="Times New Roman" panose="02020603050405020304" pitchFamily="18" charset="0"/>
              <a:ea typeface="Times New Roman" panose="02020603050405020304" pitchFamily="18" charset="0"/>
            </a:endParaRPr>
          </a:p>
          <a:p>
            <a:pPr algn="just">
              <a:lnSpc>
                <a:spcPct val="118000"/>
              </a:lnSpc>
              <a:spcAft>
                <a:spcPts val="0"/>
              </a:spcAft>
            </a:pPr>
            <a:r>
              <a:rPr lang="en-GB" sz="1200" kern="1400" dirty="0">
                <a:solidFill>
                  <a:srgbClr val="000000"/>
                </a:solidFill>
                <a:latin typeface="Arial" panose="020B0604020202020204" pitchFamily="34" charset="0"/>
                <a:ea typeface="Times New Roman" panose="02020603050405020304" pitchFamily="18" charset="0"/>
              </a:rPr>
              <a:t>We aim to develop an awareness of the need for self-discipline in learning and social settings and to promote an atmosphere in which a child will feel confident to express opinions on cultural, social, emotional and educational issues.</a:t>
            </a:r>
            <a:endParaRPr lang="en-GB" sz="1200" dirty="0">
              <a:latin typeface="Times New Roman" panose="02020603050405020304" pitchFamily="18" charset="0"/>
              <a:ea typeface="Times New Roman" panose="02020603050405020304" pitchFamily="18" charset="0"/>
            </a:endParaRPr>
          </a:p>
          <a:p>
            <a:pPr algn="just">
              <a:lnSpc>
                <a:spcPct val="118000"/>
              </a:lnSpc>
              <a:spcAft>
                <a:spcPts val="0"/>
              </a:spcAft>
            </a:pPr>
            <a:r>
              <a:rPr lang="en-GB" sz="1200" kern="1400" dirty="0">
                <a:solidFill>
                  <a:srgbClr val="000000"/>
                </a:solidFill>
                <a:latin typeface="Arial" panose="020B0604020202020204" pitchFamily="34" charset="0"/>
                <a:ea typeface="Times New Roman" panose="02020603050405020304" pitchFamily="18" charset="0"/>
              </a:rPr>
              <a:t>We teach the skills to be compassionate, kind, caring and resilient and ensure our children have a say in their learning and school life.</a:t>
            </a:r>
            <a:endParaRPr lang="en-GB" sz="1200" dirty="0">
              <a:latin typeface="Times New Roman" panose="02020603050405020304" pitchFamily="18" charset="0"/>
              <a:ea typeface="Times New Roman" panose="02020603050405020304" pitchFamily="18" charset="0"/>
            </a:endParaRPr>
          </a:p>
          <a:p>
            <a:pPr algn="just">
              <a:lnSpc>
                <a:spcPct val="118000"/>
              </a:lnSpc>
              <a:spcAft>
                <a:spcPts val="0"/>
              </a:spcAft>
            </a:pPr>
            <a:r>
              <a:rPr lang="en-GB" sz="1200" kern="1400" dirty="0">
                <a:solidFill>
                  <a:srgbClr val="000000"/>
                </a:solidFill>
                <a:latin typeface="Arial" panose="020B0604020202020204" pitchFamily="34" charset="0"/>
                <a:ea typeface="Times New Roman" panose="02020603050405020304" pitchFamily="18" charset="0"/>
              </a:rPr>
              <a:t>Our children and staff are able to collaborate and connect with each other and form positive relationships.</a:t>
            </a:r>
            <a:endParaRPr lang="en-GB" sz="1200" dirty="0">
              <a:latin typeface="Times New Roman" panose="02020603050405020304" pitchFamily="18" charset="0"/>
              <a:ea typeface="Times New Roman" panose="02020603050405020304" pitchFamily="18" charset="0"/>
            </a:endParaRPr>
          </a:p>
          <a:p>
            <a:pPr algn="just">
              <a:lnSpc>
                <a:spcPct val="118000"/>
              </a:lnSpc>
              <a:spcAft>
                <a:spcPts val="0"/>
              </a:spcAft>
            </a:pPr>
            <a:r>
              <a:rPr lang="en-GB" sz="1200" kern="1400" dirty="0">
                <a:solidFill>
                  <a:srgbClr val="000000"/>
                </a:solidFill>
                <a:latin typeface="Arial" panose="020B0604020202020204" pitchFamily="34" charset="0"/>
                <a:ea typeface="Times New Roman" panose="02020603050405020304" pitchFamily="18" charset="0"/>
              </a:rPr>
              <a:t>We have strong connections with our community, communicating and supporting our families.</a:t>
            </a:r>
            <a:endParaRPr lang="en-GB" sz="1200" dirty="0">
              <a:latin typeface="Times New Roman" panose="02020603050405020304" pitchFamily="18" charset="0"/>
              <a:ea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8040" y="1"/>
            <a:ext cx="1425745" cy="1335448"/>
          </a:xfrm>
          <a:prstGeom prst="rect">
            <a:avLst/>
          </a:prstGeom>
        </p:spPr>
      </p:pic>
    </p:spTree>
    <p:extLst>
      <p:ext uri="{BB962C8B-B14F-4D97-AF65-F5344CB8AC3E}">
        <p14:creationId xmlns:p14="http://schemas.microsoft.com/office/powerpoint/2010/main" val="1335772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39686" y="253301"/>
            <a:ext cx="5147388" cy="630953"/>
          </a:xfrm>
          <a:ln w="38100"/>
        </p:spPr>
        <p:style>
          <a:lnRef idx="2">
            <a:schemeClr val="accent1"/>
          </a:lnRef>
          <a:fillRef idx="1">
            <a:schemeClr val="lt1"/>
          </a:fillRef>
          <a:effectRef idx="0">
            <a:schemeClr val="accent1"/>
          </a:effectRef>
          <a:fontRef idx="minor">
            <a:schemeClr val="dk1"/>
          </a:fontRef>
        </p:style>
        <p:txBody>
          <a:bodyPr>
            <a:normAutofit/>
          </a:bodyPr>
          <a:lstStyle/>
          <a:p>
            <a:r>
              <a:rPr lang="en-GB" sz="2000" dirty="0" err="1">
                <a:latin typeface="Arial Rounded MT Bold" panose="020F0704030504030204" pitchFamily="34" charset="0"/>
              </a:rPr>
              <a:t>Cwricwlwm</a:t>
            </a:r>
            <a:r>
              <a:rPr lang="en-GB" sz="2000" dirty="0">
                <a:latin typeface="Arial Rounded MT Bold" panose="020F0704030504030204" pitchFamily="34" charset="0"/>
              </a:rPr>
              <a:t> Llais- Voice Curriculum</a:t>
            </a:r>
            <a:br>
              <a:rPr lang="en-GB" sz="1400" dirty="0"/>
            </a:br>
            <a:r>
              <a:rPr lang="en-GB" sz="1400" dirty="0"/>
              <a:t>A balanced and creative curriculum -   Cogan Primary School</a:t>
            </a:r>
          </a:p>
        </p:txBody>
      </p:sp>
      <p:sp>
        <p:nvSpPr>
          <p:cNvPr id="3" name="Subtitle 2"/>
          <p:cNvSpPr>
            <a:spLocks noGrp="1"/>
          </p:cNvSpPr>
          <p:nvPr>
            <p:ph type="subTitle" idx="1"/>
          </p:nvPr>
        </p:nvSpPr>
        <p:spPr>
          <a:xfrm>
            <a:off x="4472099" y="5855736"/>
            <a:ext cx="7192877" cy="932022"/>
          </a:xfrm>
          <a:ln w="38100"/>
        </p:spPr>
        <p:style>
          <a:lnRef idx="2">
            <a:schemeClr val="accent1"/>
          </a:lnRef>
          <a:fillRef idx="1">
            <a:schemeClr val="lt1"/>
          </a:fillRef>
          <a:effectRef idx="0">
            <a:schemeClr val="accent1"/>
          </a:effectRef>
          <a:fontRef idx="minor">
            <a:schemeClr val="dk1"/>
          </a:fontRef>
        </p:style>
        <p:txBody>
          <a:bodyPr>
            <a:normAutofit/>
          </a:bodyPr>
          <a:lstStyle/>
          <a:p>
            <a:r>
              <a:rPr lang="en-GB" sz="1400" b="1" dirty="0">
                <a:solidFill>
                  <a:schemeClr val="tx2">
                    <a:lumMod val="75000"/>
                  </a:schemeClr>
                </a:solidFill>
              </a:rPr>
              <a:t>The world we live is constantly changing, we want our children to address current issues and develop thinking skills, adaptability, resilience and responsibility as informed citizens. Our new curriculum enables us to prepare our children for future careers and citizenship within our community.</a:t>
            </a:r>
          </a:p>
          <a:p>
            <a:endParaRPr lang="en-GB" dirty="0"/>
          </a:p>
        </p:txBody>
      </p:sp>
      <p:sp>
        <p:nvSpPr>
          <p:cNvPr id="6" name="TextBox 5"/>
          <p:cNvSpPr txBox="1"/>
          <p:nvPr/>
        </p:nvSpPr>
        <p:spPr>
          <a:xfrm>
            <a:off x="443578" y="1268964"/>
            <a:ext cx="3760237"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Our curriculum is designed to empower, nurture, inspire and value our children's ideas and opinions.</a:t>
            </a:r>
          </a:p>
        </p:txBody>
      </p:sp>
      <p:sp>
        <p:nvSpPr>
          <p:cNvPr id="8" name="TextBox 7"/>
          <p:cNvSpPr txBox="1"/>
          <p:nvPr/>
        </p:nvSpPr>
        <p:spPr>
          <a:xfrm>
            <a:off x="443578" y="2063606"/>
            <a:ext cx="3433665" cy="116955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 It is a holistic approach which begins with an Immersion Day which is a day where learners take part in many exciting and creative activities to enthuse and inspire learners with their learning. </a:t>
            </a:r>
          </a:p>
        </p:txBody>
      </p:sp>
      <p:sp>
        <p:nvSpPr>
          <p:cNvPr id="9" name="TextBox 8"/>
          <p:cNvSpPr txBox="1"/>
          <p:nvPr/>
        </p:nvSpPr>
        <p:spPr>
          <a:xfrm>
            <a:off x="443578" y="3233157"/>
            <a:ext cx="3326737"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The topic is child-led, with pupils sharing ideas and research for how and what they would like to learn during the topic. </a:t>
            </a:r>
          </a:p>
        </p:txBody>
      </p:sp>
      <p:sp>
        <p:nvSpPr>
          <p:cNvPr id="10" name="TextBox 9"/>
          <p:cNvSpPr txBox="1"/>
          <p:nvPr/>
        </p:nvSpPr>
        <p:spPr>
          <a:xfrm>
            <a:off x="4413380" y="1120706"/>
            <a:ext cx="7184572"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Llais lessons are driven by the 4 purposes and 6 Areas of Learning and experience which provide engaging and enriching experiences. Key skills of Literacy, Numeracy, Digital Competency and Welsh allow learners the opportunity to apply and develop the skills they have been taught in these key areas across other areas of the Foundation Phase and Key Stage 2 curriculum. </a:t>
            </a:r>
          </a:p>
        </p:txBody>
      </p:sp>
      <p:sp>
        <p:nvSpPr>
          <p:cNvPr id="11" name="TextBox 10"/>
          <p:cNvSpPr txBox="1"/>
          <p:nvPr/>
        </p:nvSpPr>
        <p:spPr>
          <a:xfrm>
            <a:off x="443578" y="4027799"/>
            <a:ext cx="3069772" cy="101566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The children are then involved in the evaluation of their lessons which aids assessment and informs future planning.</a:t>
            </a:r>
          </a:p>
        </p:txBody>
      </p:sp>
      <p:sp>
        <p:nvSpPr>
          <p:cNvPr id="12" name="TextBox 11"/>
          <p:cNvSpPr txBox="1"/>
          <p:nvPr/>
        </p:nvSpPr>
        <p:spPr>
          <a:xfrm>
            <a:off x="432475" y="5043462"/>
            <a:ext cx="3681301"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 The curriculum is designed for 21st century learning and encourages practical activities, research tasks and creative thinking.</a:t>
            </a:r>
          </a:p>
        </p:txBody>
      </p:sp>
      <p:sp>
        <p:nvSpPr>
          <p:cNvPr id="13" name="TextBox 12"/>
          <p:cNvSpPr txBox="1"/>
          <p:nvPr/>
        </p:nvSpPr>
        <p:spPr>
          <a:xfrm>
            <a:off x="432475" y="5744098"/>
            <a:ext cx="3326737"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It nurtures a love of learning and encourages key skills, gaining knowledge, well being and school values.</a:t>
            </a:r>
          </a:p>
        </p:txBody>
      </p:sp>
      <p:sp>
        <p:nvSpPr>
          <p:cNvPr id="14" name="TextBox 13"/>
          <p:cNvSpPr txBox="1"/>
          <p:nvPr/>
        </p:nvSpPr>
        <p:spPr>
          <a:xfrm>
            <a:off x="3781634" y="2031718"/>
            <a:ext cx="3312368"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C000"/>
                </a:solidFill>
                <a:effectLst/>
                <a:uLnTx/>
                <a:uFillTx/>
                <a:latin typeface="Arial Rounded MT Bold" panose="020F0704030504030204" pitchFamily="34" charset="0"/>
                <a:ea typeface="+mn-ea"/>
                <a:cs typeface="+mn-cs"/>
              </a:rPr>
              <a:t>Literacy starts with quality texts to teach knowledge and develop skills in spelling, phonics, writing, grammar, Reading, </a:t>
            </a:r>
            <a:r>
              <a:rPr kumimoji="0" lang="en-GB" sz="1800" b="0" i="0" u="none" strike="noStrike" kern="1200" cap="none" spc="0" normalizeH="0" baseline="0" noProof="0">
                <a:ln>
                  <a:noFill/>
                </a:ln>
                <a:solidFill>
                  <a:srgbClr val="FFC000"/>
                </a:solidFill>
                <a:effectLst/>
                <a:uLnTx/>
                <a:uFillTx/>
                <a:latin typeface="Arial Rounded MT Bold" panose="020F0704030504030204" pitchFamily="34" charset="0"/>
                <a:ea typeface="+mn-ea"/>
                <a:cs typeface="+mn-cs"/>
              </a:rPr>
              <a:t>sentence structure </a:t>
            </a:r>
            <a:r>
              <a:rPr kumimoji="0" lang="en-GB" sz="1800" b="0" i="0" u="none" strike="noStrike" kern="1200" cap="none" spc="0" normalizeH="0" baseline="0" noProof="0" dirty="0">
                <a:ln>
                  <a:noFill/>
                </a:ln>
                <a:solidFill>
                  <a:srgbClr val="FFC000"/>
                </a:solidFill>
                <a:effectLst/>
                <a:uLnTx/>
                <a:uFillTx/>
                <a:latin typeface="Arial Rounded MT Bold" panose="020F0704030504030204" pitchFamily="34" charset="0"/>
                <a:ea typeface="+mn-ea"/>
                <a:cs typeface="+mn-cs"/>
              </a:rPr>
              <a:t>and Oracy.</a:t>
            </a:r>
          </a:p>
        </p:txBody>
      </p:sp>
      <p:sp>
        <p:nvSpPr>
          <p:cNvPr id="15" name="TextBox 14"/>
          <p:cNvSpPr txBox="1"/>
          <p:nvPr/>
        </p:nvSpPr>
        <p:spPr>
          <a:xfrm>
            <a:off x="8192278" y="2048216"/>
            <a:ext cx="3405674"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5B9BD5">
                    <a:lumMod val="50000"/>
                  </a:srgbClr>
                </a:solidFill>
                <a:effectLst/>
                <a:uLnTx/>
                <a:uFillTx/>
                <a:latin typeface="Arial Rounded MT Bold" panose="020F0704030504030204" pitchFamily="34" charset="0"/>
                <a:ea typeface="+mn-ea"/>
                <a:cs typeface="+mn-cs"/>
              </a:rPr>
              <a:t>Numeracy is taught using mathematical knowledge, applying, reasoning, challenging and moving into the abstract.</a:t>
            </a:r>
          </a:p>
        </p:txBody>
      </p:sp>
      <p:sp>
        <p:nvSpPr>
          <p:cNvPr id="16" name="TextBox 15"/>
          <p:cNvSpPr txBox="1"/>
          <p:nvPr/>
        </p:nvSpPr>
        <p:spPr>
          <a:xfrm>
            <a:off x="7150217" y="524726"/>
            <a:ext cx="377889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‘Encourage Effort: Celebrate Success</a:t>
            </a: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pic>
        <p:nvPicPr>
          <p:cNvPr id="17" name="Picture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20011" y="3233157"/>
            <a:ext cx="1059469" cy="847575"/>
          </a:xfrm>
          <a:prstGeom prst="rect">
            <a:avLst/>
          </a:prstGeom>
        </p:spPr>
      </p:pic>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17801" y="2844844"/>
            <a:ext cx="1283574" cy="984295"/>
          </a:xfrm>
          <a:prstGeom prst="rect">
            <a:avLst/>
          </a:prstGeom>
        </p:spPr>
      </p:pic>
      <p:sp>
        <p:nvSpPr>
          <p:cNvPr id="19" name="TextBox 18"/>
          <p:cNvSpPr txBox="1"/>
          <p:nvPr/>
        </p:nvSpPr>
        <p:spPr>
          <a:xfrm>
            <a:off x="3846440" y="4842564"/>
            <a:ext cx="1380931" cy="800219"/>
          </a:xfrm>
          <a:prstGeom prst="rect">
            <a:avLst/>
          </a:prstGeom>
          <a:solidFill>
            <a:schemeClr val="accent2">
              <a:lumMod val="60000"/>
              <a:lumOff val="40000"/>
            </a:schemeClr>
          </a:solidFill>
          <a:ln w="1905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Stage 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Immersion and empowerment</a:t>
            </a:r>
          </a:p>
        </p:txBody>
      </p:sp>
      <p:sp>
        <p:nvSpPr>
          <p:cNvPr id="21" name="TextBox 20"/>
          <p:cNvSpPr txBox="1"/>
          <p:nvPr/>
        </p:nvSpPr>
        <p:spPr>
          <a:xfrm>
            <a:off x="5616058" y="3920077"/>
            <a:ext cx="1399592" cy="1231106"/>
          </a:xfrm>
          <a:prstGeom prst="rect">
            <a:avLst/>
          </a:prstGeom>
          <a:solidFill>
            <a:schemeClr val="accent5">
              <a:lumMod val="20000"/>
              <a:lumOff val="80000"/>
            </a:schemeClr>
          </a:solid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Stage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Research, fact finding and taught knowledge</a:t>
            </a:r>
          </a:p>
        </p:txBody>
      </p:sp>
      <p:sp>
        <p:nvSpPr>
          <p:cNvPr id="22" name="TextBox 21"/>
          <p:cNvSpPr txBox="1"/>
          <p:nvPr/>
        </p:nvSpPr>
        <p:spPr>
          <a:xfrm>
            <a:off x="7705207" y="4109066"/>
            <a:ext cx="1395163" cy="800219"/>
          </a:xfrm>
          <a:prstGeom prst="rect">
            <a:avLst/>
          </a:prstGeom>
          <a:solidFill>
            <a:schemeClr val="accent6">
              <a:lumMod val="20000"/>
              <a:lumOff val="80000"/>
            </a:schemeClr>
          </a:solid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Stage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Using and applying skills</a:t>
            </a:r>
          </a:p>
        </p:txBody>
      </p:sp>
      <p:sp>
        <p:nvSpPr>
          <p:cNvPr id="23" name="TextBox 22"/>
          <p:cNvSpPr txBox="1"/>
          <p:nvPr/>
        </p:nvSpPr>
        <p:spPr>
          <a:xfrm>
            <a:off x="9841530" y="4535630"/>
            <a:ext cx="1427584" cy="1015663"/>
          </a:xfrm>
          <a:prstGeom prst="rect">
            <a:avLst/>
          </a:prstGeom>
          <a:solidFill>
            <a:schemeClr val="accent4">
              <a:lumMod val="20000"/>
              <a:lumOff val="80000"/>
            </a:schemeClr>
          </a:solid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Stage 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Reflection and Self-improvement</a:t>
            </a: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20085388">
            <a:off x="4914171" y="4339782"/>
            <a:ext cx="569785" cy="468363"/>
          </a:xfrm>
          <a:prstGeom prst="rect">
            <a:avLst/>
          </a:prstGeom>
        </p:spPr>
      </p:pic>
      <p:pic>
        <p:nvPicPr>
          <p:cNvPr id="26" name="Picture 25"/>
          <p:cNvPicPr>
            <a:picLocks noChangeAspect="1"/>
          </p:cNvPicPr>
          <p:nvPr/>
        </p:nvPicPr>
        <p:blipFill>
          <a:blip r:embed="rId5"/>
          <a:stretch>
            <a:fillRect/>
          </a:stretch>
        </p:blipFill>
        <p:spPr>
          <a:xfrm rot="1073698">
            <a:off x="9138199" y="4573964"/>
            <a:ext cx="573074" cy="463336"/>
          </a:xfrm>
          <a:prstGeom prst="rect">
            <a:avLst/>
          </a:prstGeom>
        </p:spPr>
      </p:pic>
      <p:pic>
        <p:nvPicPr>
          <p:cNvPr id="27" name="Picture 26"/>
          <p:cNvPicPr>
            <a:picLocks noChangeAspect="1"/>
          </p:cNvPicPr>
          <p:nvPr/>
        </p:nvPicPr>
        <p:blipFill>
          <a:blip r:embed="rId5"/>
          <a:stretch>
            <a:fillRect/>
          </a:stretch>
        </p:blipFill>
        <p:spPr>
          <a:xfrm>
            <a:off x="7094002" y="4277507"/>
            <a:ext cx="573074" cy="463336"/>
          </a:xfrm>
          <a:prstGeom prst="rect">
            <a:avLst/>
          </a:prstGeom>
        </p:spPr>
      </p:pic>
      <p:pic>
        <p:nvPicPr>
          <p:cNvPr id="5" name="Picture 4"/>
          <p:cNvPicPr>
            <a:picLocks noChangeAspect="1"/>
          </p:cNvPicPr>
          <p:nvPr/>
        </p:nvPicPr>
        <p:blipFill>
          <a:blip r:embed="rId6"/>
          <a:stretch>
            <a:fillRect/>
          </a:stretch>
        </p:blipFill>
        <p:spPr>
          <a:xfrm rot="10635828">
            <a:off x="6217496" y="5328188"/>
            <a:ext cx="2863245" cy="420253"/>
          </a:xfrm>
          <a:prstGeom prst="rect">
            <a:avLst/>
          </a:prstGeom>
        </p:spPr>
      </p:pic>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0955" y="-39331"/>
            <a:ext cx="1465588" cy="1372767"/>
          </a:xfrm>
          <a:prstGeom prst="rect">
            <a:avLst/>
          </a:prstGeom>
        </p:spPr>
      </p:pic>
    </p:spTree>
    <p:extLst>
      <p:ext uri="{BB962C8B-B14F-4D97-AF65-F5344CB8AC3E}">
        <p14:creationId xmlns:p14="http://schemas.microsoft.com/office/powerpoint/2010/main" val="664556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68044" y="0"/>
            <a:ext cx="6426897" cy="937582"/>
          </a:xfrm>
        </p:spPr>
        <p:txBody>
          <a:bodyPr>
            <a:normAutofit fontScale="90000"/>
          </a:bodyPr>
          <a:lstStyle/>
          <a:p>
            <a:pPr>
              <a:lnSpc>
                <a:spcPct val="107000"/>
              </a:lnSpc>
              <a:spcAft>
                <a:spcPts val="0"/>
              </a:spcAft>
            </a:pPr>
            <a:r>
              <a:rPr lang="en-GB" sz="2700" b="1" dirty="0">
                <a:solidFill>
                  <a:schemeClr val="accent5"/>
                </a:solidFill>
                <a:latin typeface="Arial" panose="020B0604020202020204" pitchFamily="34" charset="0"/>
                <a:ea typeface="Calibri" panose="020F0502020204030204" pitchFamily="34" charset="0"/>
                <a:cs typeface="Times New Roman" panose="02020603050405020304" pitchFamily="18" charset="0"/>
              </a:rPr>
              <a:t>Summary of the New Curriculum for Wales </a:t>
            </a:r>
            <a:endParaRPr lang="en-GB" dirty="0">
              <a:solidFill>
                <a:schemeClr val="accent5"/>
              </a:solidFill>
            </a:endParaRPr>
          </a:p>
        </p:txBody>
      </p:sp>
      <p:sp>
        <p:nvSpPr>
          <p:cNvPr id="4" name="Rounded Rectangle 3"/>
          <p:cNvSpPr/>
          <p:nvPr/>
        </p:nvSpPr>
        <p:spPr>
          <a:xfrm>
            <a:off x="637073" y="937582"/>
            <a:ext cx="5319576" cy="1009712"/>
          </a:xfrm>
          <a:prstGeom prst="roundRect">
            <a:avLst/>
          </a:prstGeom>
          <a:solidFill>
            <a:schemeClr val="accent4">
              <a:lumMod val="20000"/>
              <a:lumOff val="80000"/>
            </a:schemeClr>
          </a:solidFill>
          <a:ln w="12700" cap="flat" cmpd="sng" algn="ctr">
            <a:solidFill>
              <a:srgbClr val="5B9BD5">
                <a:shade val="50000"/>
              </a:srgbClr>
            </a:solidFill>
            <a:prstDash val="solid"/>
            <a:miter lim="800000"/>
          </a:ln>
          <a:effectLst/>
        </p:spPr>
        <p:txBody>
          <a:bodyPr rtlCol="0" anchor="ctr"/>
          <a:lstStyle/>
          <a:p>
            <a:pPr marL="342900" lvl="0" indent="-342900" algn="just">
              <a:spcAft>
                <a:spcPts val="0"/>
              </a:spcAft>
              <a:buFont typeface="Courier New" panose="02070309020205020404" pitchFamily="49" charset="0"/>
              <a:buChar char="o"/>
            </a:pPr>
            <a:r>
              <a:rPr lang="en-GB" sz="1600" i="1" dirty="0">
                <a:latin typeface="Arial" panose="020B0604020202020204" pitchFamily="34" charset="0"/>
                <a:ea typeface="Calibri" panose="020F0502020204030204" pitchFamily="34" charset="0"/>
              </a:rPr>
              <a:t>information on how practitioners, learners, parents, carers and the wider community have been engaged to inform the curriculum’s development;</a:t>
            </a:r>
            <a:endParaRPr lang="en-GB" sz="1600" i="1" dirty="0">
              <a:effectLst/>
            </a:endParaRPr>
          </a:p>
        </p:txBody>
      </p:sp>
      <p:sp>
        <p:nvSpPr>
          <p:cNvPr id="5" name="Rounded Rectangle 4"/>
          <p:cNvSpPr/>
          <p:nvPr/>
        </p:nvSpPr>
        <p:spPr>
          <a:xfrm>
            <a:off x="464935" y="2026041"/>
            <a:ext cx="11397054" cy="4613297"/>
          </a:xfrm>
          <a:prstGeom prst="roundRect">
            <a:avLst/>
          </a:prstGeom>
          <a:solidFill>
            <a:schemeClr val="accent1">
              <a:lumMod val="40000"/>
              <a:lumOff val="60000"/>
            </a:schemeClr>
          </a:solidFill>
          <a:ln w="12700" cap="flat" cmpd="sng" algn="ctr">
            <a:solidFill>
              <a:srgbClr val="5B9BD5">
                <a:shade val="50000"/>
              </a:srgbClr>
            </a:solidFill>
            <a:prstDash val="solid"/>
            <a:miter lim="800000"/>
          </a:ln>
          <a:effectLst/>
        </p:spPr>
        <p:txBody>
          <a:bodyPr rtlCol="0" anchor="ctr"/>
          <a:lstStyle/>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Over the last eight years we have been developing our New Curriculum for Wales- Llais Curriculum (Pupil Voice). We have used expertise and all practitioners within and outside of school have been engaged. For example, curriculum workshops, training events, Inset training, monitoring, evaluation and review processes, parent/carers questionnaires, Standards and Provision Governor committee meetings have met termly and fed back to the full governing body.</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Pupil involvement has taken place through half termly </a:t>
            </a:r>
            <a:r>
              <a:rPr lang="en-GB" sz="2000" dirty="0" err="1">
                <a:latin typeface="Arial" panose="020B0604020202020204" pitchFamily="34" charset="0"/>
                <a:ea typeface="Calibri" panose="020F0502020204030204" pitchFamily="34" charset="0"/>
                <a:cs typeface="Times New Roman" panose="02020603050405020304" pitchFamily="18" charset="0"/>
              </a:rPr>
              <a:t>Llais</a:t>
            </a:r>
            <a:r>
              <a:rPr lang="en-GB" sz="2000" dirty="0">
                <a:latin typeface="Arial" panose="020B0604020202020204" pitchFamily="34" charset="0"/>
                <a:ea typeface="Calibri" panose="020F0502020204030204" pitchFamily="34" charset="0"/>
                <a:cs typeface="Times New Roman" panose="02020603050405020304" pitchFamily="18" charset="0"/>
              </a:rPr>
              <a:t> group sessions, as well as pupils driving and leading their learning through a co-constructive curriculum.</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The curriculum is both proactive and reactive to changes within the local, national and global community. Our curriculum is broad, balanced and flexible in its design and purpose.</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Collectively we created a set of non-negotiable areas of study, which focused on knowledge, skills and experience. These become the foundation for our curriculum design.</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06547" y="-98177"/>
            <a:ext cx="1419757" cy="1329839"/>
          </a:xfrm>
          <a:prstGeom prst="rect">
            <a:avLst/>
          </a:prstGeom>
        </p:spPr>
      </p:pic>
    </p:spTree>
    <p:extLst>
      <p:ext uri="{BB962C8B-B14F-4D97-AF65-F5344CB8AC3E}">
        <p14:creationId xmlns:p14="http://schemas.microsoft.com/office/powerpoint/2010/main" val="3135472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68044" y="0"/>
            <a:ext cx="6426897" cy="937582"/>
          </a:xfrm>
        </p:spPr>
        <p:txBody>
          <a:bodyPr>
            <a:normAutofit fontScale="90000"/>
          </a:bodyPr>
          <a:lstStyle/>
          <a:p>
            <a:pPr>
              <a:lnSpc>
                <a:spcPct val="107000"/>
              </a:lnSpc>
              <a:spcAft>
                <a:spcPts val="0"/>
              </a:spcAft>
            </a:pPr>
            <a:r>
              <a:rPr lang="en-GB" sz="2700" b="1" dirty="0">
                <a:solidFill>
                  <a:schemeClr val="accent5"/>
                </a:solidFill>
                <a:latin typeface="Arial" panose="020B0604020202020204" pitchFamily="34" charset="0"/>
                <a:ea typeface="Calibri" panose="020F0502020204030204" pitchFamily="34" charset="0"/>
                <a:cs typeface="Times New Roman" panose="02020603050405020304" pitchFamily="18" charset="0"/>
              </a:rPr>
              <a:t>Summary of the New Curriculum for Wales </a:t>
            </a:r>
            <a:endParaRPr lang="en-GB" dirty="0">
              <a:solidFill>
                <a:schemeClr val="accent5"/>
              </a:solidFill>
            </a:endParaRPr>
          </a:p>
        </p:txBody>
      </p:sp>
      <p:sp>
        <p:nvSpPr>
          <p:cNvPr id="4" name="Rounded Rectangle 3"/>
          <p:cNvSpPr/>
          <p:nvPr/>
        </p:nvSpPr>
        <p:spPr>
          <a:xfrm>
            <a:off x="637073" y="937582"/>
            <a:ext cx="5319576" cy="1009712"/>
          </a:xfrm>
          <a:prstGeom prst="roundRect">
            <a:avLst/>
          </a:prstGeom>
          <a:solidFill>
            <a:schemeClr val="accent4">
              <a:lumMod val="20000"/>
              <a:lumOff val="80000"/>
            </a:schemeClr>
          </a:solidFill>
          <a:ln w="12700" cap="flat" cmpd="sng" algn="ctr">
            <a:solidFill>
              <a:srgbClr val="5B9BD5">
                <a:shade val="50000"/>
              </a:srgbClr>
            </a:solidFill>
            <a:prstDash val="solid"/>
            <a:miter lim="800000"/>
          </a:ln>
          <a:effectLst/>
        </p:spPr>
        <p:txBody>
          <a:bodyPr rtlCol="0" anchor="ctr"/>
          <a:lstStyle/>
          <a:p>
            <a:pPr marL="342900" lvl="0" indent="-342900" algn="just">
              <a:spcAft>
                <a:spcPts val="0"/>
              </a:spcAft>
              <a:buFont typeface="Courier New" panose="02070309020205020404" pitchFamily="49" charset="0"/>
              <a:buChar char="o"/>
            </a:pPr>
            <a:r>
              <a:rPr lang="en-GB" sz="1600">
                <a:latin typeface="Arial" panose="020B0604020202020204" pitchFamily="34" charset="0"/>
                <a:ea typeface="Calibri" panose="020F0502020204030204" pitchFamily="34" charset="0"/>
              </a:rPr>
              <a:t>how the curriculum meets the required elements set out in this national framework, starting from the four purposes;</a:t>
            </a:r>
            <a:endParaRPr lang="en-GB" sz="1600">
              <a:effectLst/>
            </a:endParaRPr>
          </a:p>
        </p:txBody>
      </p:sp>
      <p:sp>
        <p:nvSpPr>
          <p:cNvPr id="5" name="Rounded Rectangle 4"/>
          <p:cNvSpPr/>
          <p:nvPr/>
        </p:nvSpPr>
        <p:spPr>
          <a:xfrm>
            <a:off x="402092" y="2304338"/>
            <a:ext cx="11109114" cy="3433854"/>
          </a:xfrm>
          <a:prstGeom prst="roundRect">
            <a:avLst/>
          </a:prstGeom>
          <a:solidFill>
            <a:schemeClr val="accent1">
              <a:lumMod val="40000"/>
              <a:lumOff val="60000"/>
            </a:schemeClr>
          </a:solidFill>
          <a:ln w="12700" cap="flat" cmpd="sng" algn="ctr">
            <a:solidFill>
              <a:srgbClr val="5B9BD5">
                <a:shade val="50000"/>
              </a:srgbClr>
            </a:solidFill>
            <a:prstDash val="solid"/>
            <a:miter lim="800000"/>
          </a:ln>
          <a:effectLst/>
        </p:spPr>
        <p:txBody>
          <a:bodyPr rtlCol="0" anchor="ctr"/>
          <a:lstStyle/>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The four purposes are at the heart of our new curriculum. We have followed the Schools as Learning Organisation model for Wales which provides a framework for our curriculum.</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The required element of developing a shared vision, centred on the learning of all learners, has been carefully considered and applied.</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Having gained a common understanding of what the four purposes of the curriculum for Wales would mean for our learners, we then audited our current schemes of learning. This allowed us to celebrate what we did well and identify areas for improvement.</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06547" y="-98177"/>
            <a:ext cx="1419757" cy="1329839"/>
          </a:xfrm>
          <a:prstGeom prst="rect">
            <a:avLst/>
          </a:prstGeom>
        </p:spPr>
      </p:pic>
    </p:spTree>
    <p:extLst>
      <p:ext uri="{BB962C8B-B14F-4D97-AF65-F5344CB8AC3E}">
        <p14:creationId xmlns:p14="http://schemas.microsoft.com/office/powerpoint/2010/main" val="83029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68044" y="0"/>
            <a:ext cx="6426897" cy="937582"/>
          </a:xfrm>
        </p:spPr>
        <p:txBody>
          <a:bodyPr>
            <a:normAutofit fontScale="90000"/>
          </a:bodyPr>
          <a:lstStyle/>
          <a:p>
            <a:pPr>
              <a:lnSpc>
                <a:spcPct val="107000"/>
              </a:lnSpc>
              <a:spcAft>
                <a:spcPts val="0"/>
              </a:spcAft>
            </a:pPr>
            <a:r>
              <a:rPr lang="en-GB" sz="2700" b="1" dirty="0">
                <a:solidFill>
                  <a:schemeClr val="accent5"/>
                </a:solidFill>
                <a:latin typeface="Arial" panose="020B0604020202020204" pitchFamily="34" charset="0"/>
                <a:ea typeface="Calibri" panose="020F0502020204030204" pitchFamily="34" charset="0"/>
                <a:cs typeface="Times New Roman" panose="02020603050405020304" pitchFamily="18" charset="0"/>
              </a:rPr>
              <a:t>Summary of the New Curriculum for Wales </a:t>
            </a:r>
            <a:endParaRPr lang="en-GB" dirty="0">
              <a:solidFill>
                <a:schemeClr val="accent5"/>
              </a:solidFill>
            </a:endParaRPr>
          </a:p>
        </p:txBody>
      </p:sp>
      <p:sp>
        <p:nvSpPr>
          <p:cNvPr id="4" name="Rounded Rectangle 3"/>
          <p:cNvSpPr/>
          <p:nvPr/>
        </p:nvSpPr>
        <p:spPr>
          <a:xfrm>
            <a:off x="637073" y="937582"/>
            <a:ext cx="5319576" cy="1009712"/>
          </a:xfrm>
          <a:prstGeom prst="roundRect">
            <a:avLst/>
          </a:prstGeom>
          <a:solidFill>
            <a:schemeClr val="accent4">
              <a:lumMod val="20000"/>
              <a:lumOff val="80000"/>
            </a:schemeClr>
          </a:solidFill>
          <a:ln w="12700" cap="flat" cmpd="sng" algn="ctr">
            <a:solidFill>
              <a:srgbClr val="5B9BD5">
                <a:shade val="50000"/>
              </a:srgbClr>
            </a:solidFill>
            <a:prstDash val="solid"/>
            <a:miter lim="800000"/>
          </a:ln>
          <a:effectLst/>
        </p:spPr>
        <p:txBody>
          <a:bodyPr rtlCol="0" anchor="ctr"/>
          <a:lstStyle/>
          <a:p>
            <a:pPr marL="342900" lvl="0" indent="-342900" algn="just">
              <a:spcAft>
                <a:spcPts val="0"/>
              </a:spcAft>
              <a:buFont typeface="Courier New" panose="02070309020205020404" pitchFamily="49" charset="0"/>
              <a:buChar char="o"/>
            </a:pPr>
            <a:r>
              <a:rPr lang="en-GB" sz="1600" dirty="0">
                <a:latin typeface="Arial" panose="020B0604020202020204" pitchFamily="34" charset="0"/>
                <a:ea typeface="Calibri" panose="020F0502020204030204" pitchFamily="34" charset="0"/>
              </a:rPr>
              <a:t>information on how the school is approaching learning progression and its arrangements for assessment; and</a:t>
            </a:r>
            <a:endParaRPr lang="en-GB" sz="1600" dirty="0">
              <a:effectLst/>
            </a:endParaRPr>
          </a:p>
        </p:txBody>
      </p:sp>
      <p:sp>
        <p:nvSpPr>
          <p:cNvPr id="5" name="Rounded Rectangle 4"/>
          <p:cNvSpPr/>
          <p:nvPr/>
        </p:nvSpPr>
        <p:spPr>
          <a:xfrm>
            <a:off x="402092" y="2662146"/>
            <a:ext cx="11109114" cy="3407349"/>
          </a:xfrm>
          <a:prstGeom prst="roundRect">
            <a:avLst/>
          </a:prstGeom>
          <a:solidFill>
            <a:schemeClr val="accent1">
              <a:lumMod val="40000"/>
              <a:lumOff val="60000"/>
            </a:schemeClr>
          </a:solidFill>
          <a:ln w="12700" cap="flat" cmpd="sng" algn="ctr">
            <a:solidFill>
              <a:srgbClr val="5B9BD5">
                <a:shade val="50000"/>
              </a:srgbClr>
            </a:solidFill>
            <a:prstDash val="solid"/>
            <a:miter lim="800000"/>
          </a:ln>
          <a:effectLst/>
        </p:spPr>
        <p:txBody>
          <a:bodyPr rtlCol="0" anchor="ctr"/>
          <a:lstStyle/>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Collaboration within the school community has resulted in a multi-layered, universal cycle of assessment which places the child at the centre and answers the question </a:t>
            </a:r>
            <a:r>
              <a:rPr lang="en-GB" sz="2000" i="1" dirty="0">
                <a:latin typeface="Arial" panose="020B0604020202020204" pitchFamily="34" charset="0"/>
                <a:ea typeface="Calibri" panose="020F0502020204030204" pitchFamily="34" charset="0"/>
                <a:cs typeface="Times New Roman" panose="02020603050405020304" pitchFamily="18" charset="0"/>
              </a:rPr>
              <a:t>‘How do you know a child is making progress in their learning?’</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Staff have engaged with the Progression Steps, Statements of What Matters, The Skills Frameworks and curriculum guidance.</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We strongly value pupil voice and support children in identifying next steps in their learning. This is achieved collaboratively through Individual Progression Reviews (IPRs) and Class Progress Meetings. For example, children will have designated time to meet with their class teacher to talk about their learning progress.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2243" y="0"/>
            <a:ext cx="1419757" cy="1329839"/>
          </a:xfrm>
          <a:prstGeom prst="rect">
            <a:avLst/>
          </a:prstGeom>
        </p:spPr>
      </p:pic>
    </p:spTree>
    <p:extLst>
      <p:ext uri="{BB962C8B-B14F-4D97-AF65-F5344CB8AC3E}">
        <p14:creationId xmlns:p14="http://schemas.microsoft.com/office/powerpoint/2010/main" val="34146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68044" y="0"/>
            <a:ext cx="6426897" cy="937582"/>
          </a:xfrm>
        </p:spPr>
        <p:txBody>
          <a:bodyPr>
            <a:normAutofit fontScale="90000"/>
          </a:bodyPr>
          <a:lstStyle/>
          <a:p>
            <a:pPr>
              <a:lnSpc>
                <a:spcPct val="107000"/>
              </a:lnSpc>
              <a:spcAft>
                <a:spcPts val="0"/>
              </a:spcAft>
            </a:pPr>
            <a:r>
              <a:rPr lang="en-GB" sz="2700" b="1" dirty="0">
                <a:solidFill>
                  <a:schemeClr val="accent5"/>
                </a:solidFill>
                <a:latin typeface="Arial" panose="020B0604020202020204" pitchFamily="34" charset="0"/>
                <a:ea typeface="Calibri" panose="020F0502020204030204" pitchFamily="34" charset="0"/>
                <a:cs typeface="Times New Roman" panose="02020603050405020304" pitchFamily="18" charset="0"/>
              </a:rPr>
              <a:t>Summary of the New Curriculum for Wales </a:t>
            </a:r>
            <a:endParaRPr lang="en-GB" dirty="0">
              <a:solidFill>
                <a:schemeClr val="accent5"/>
              </a:solidFill>
            </a:endParaRPr>
          </a:p>
        </p:txBody>
      </p:sp>
      <p:sp>
        <p:nvSpPr>
          <p:cNvPr id="4" name="Rounded Rectangle 3"/>
          <p:cNvSpPr/>
          <p:nvPr/>
        </p:nvSpPr>
        <p:spPr>
          <a:xfrm>
            <a:off x="637073" y="937582"/>
            <a:ext cx="5319576" cy="1009712"/>
          </a:xfrm>
          <a:prstGeom prst="roundRect">
            <a:avLst/>
          </a:prstGeom>
          <a:solidFill>
            <a:schemeClr val="accent4">
              <a:lumMod val="20000"/>
              <a:lumOff val="80000"/>
            </a:schemeClr>
          </a:solidFill>
          <a:ln w="12700" cap="flat" cmpd="sng" algn="ctr">
            <a:solidFill>
              <a:srgbClr val="5B9BD5">
                <a:shade val="50000"/>
              </a:srgbClr>
            </a:solidFill>
            <a:prstDash val="solid"/>
            <a:miter lim="800000"/>
          </a:ln>
          <a:effectLst/>
        </p:spPr>
        <p:txBody>
          <a:bodyPr rtlCol="0" anchor="ctr"/>
          <a:lstStyle/>
          <a:p>
            <a:pPr marL="342900" lvl="0" indent="-342900" algn="just">
              <a:spcAft>
                <a:spcPts val="0"/>
              </a:spcAft>
              <a:buFont typeface="Courier New" panose="02070309020205020404" pitchFamily="49" charset="0"/>
              <a:buChar char="o"/>
            </a:pPr>
            <a:r>
              <a:rPr lang="en-GB" sz="1600" dirty="0">
                <a:latin typeface="Arial" panose="020B0604020202020204" pitchFamily="34" charset="0"/>
                <a:ea typeface="Calibri" panose="020F0502020204030204" pitchFamily="34" charset="0"/>
              </a:rPr>
              <a:t>how the curriculum will be kept under review, including the process for feedback and ongoing revision’.</a:t>
            </a:r>
            <a:endParaRPr lang="en-GB" sz="1600" dirty="0"/>
          </a:p>
        </p:txBody>
      </p:sp>
      <p:sp>
        <p:nvSpPr>
          <p:cNvPr id="5" name="Rounded Rectangle 4"/>
          <p:cNvSpPr/>
          <p:nvPr/>
        </p:nvSpPr>
        <p:spPr>
          <a:xfrm>
            <a:off x="504692" y="2516374"/>
            <a:ext cx="11109114" cy="2983280"/>
          </a:xfrm>
          <a:prstGeom prst="roundRect">
            <a:avLst/>
          </a:prstGeom>
          <a:solidFill>
            <a:schemeClr val="accent1">
              <a:lumMod val="40000"/>
              <a:lumOff val="60000"/>
            </a:schemeClr>
          </a:solidFill>
          <a:ln w="12700" cap="flat" cmpd="sng" algn="ctr">
            <a:solidFill>
              <a:srgbClr val="5B9BD5">
                <a:shade val="50000"/>
              </a:srgbClr>
            </a:solidFill>
            <a:prstDash val="solid"/>
            <a:miter lim="800000"/>
          </a:ln>
          <a:effectLst/>
        </p:spPr>
        <p:txBody>
          <a:bodyPr rtlCol="0" anchor="ctr"/>
          <a:lstStyle/>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The curriculum is reviewed termly as part of the School Improvement Process. </a:t>
            </a:r>
            <a:r>
              <a:rPr lang="en-GB" sz="2000" dirty="0" err="1">
                <a:latin typeface="Arial" panose="020B0604020202020204" pitchFamily="34" charset="0"/>
                <a:ea typeface="Calibri" panose="020F0502020204030204" pitchFamily="34" charset="0"/>
                <a:cs typeface="Times New Roman" panose="02020603050405020304" pitchFamily="18" charset="0"/>
              </a:rPr>
              <a:t>AoLE</a:t>
            </a:r>
            <a:r>
              <a:rPr lang="en-GB" sz="2000" dirty="0">
                <a:latin typeface="Arial" panose="020B0604020202020204" pitchFamily="34" charset="0"/>
                <a:ea typeface="Calibri" panose="020F0502020204030204" pitchFamily="34" charset="0"/>
                <a:cs typeface="Times New Roman" panose="02020603050405020304" pitchFamily="18" charset="0"/>
              </a:rPr>
              <a:t> leads (in collaboration with staff and listening to learners) annually develop Action Plans, which then feed directly into the School Improvement Plan (SIP).</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A review of priorities and targets within the SIP takes place with all staff on a regular basis. </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A detailed map of curriculum development which spans three years facilitates the process for feedback and ongoing revision.</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2243" y="0"/>
            <a:ext cx="1419757" cy="1329839"/>
          </a:xfrm>
          <a:prstGeom prst="rect">
            <a:avLst/>
          </a:prstGeom>
        </p:spPr>
      </p:pic>
    </p:spTree>
    <p:extLst>
      <p:ext uri="{BB962C8B-B14F-4D97-AF65-F5344CB8AC3E}">
        <p14:creationId xmlns:p14="http://schemas.microsoft.com/office/powerpoint/2010/main" val="7867273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3511</TotalTime>
  <Words>4063</Words>
  <Application>Microsoft Office PowerPoint</Application>
  <PresentationFormat>Widescreen</PresentationFormat>
  <Paragraphs>351</Paragraphs>
  <Slides>21</Slides>
  <Notes>0</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21</vt:i4>
      </vt:variant>
    </vt:vector>
  </HeadingPairs>
  <TitlesOfParts>
    <vt:vector size="35" baseType="lpstr">
      <vt:lpstr>Arial</vt:lpstr>
      <vt:lpstr>Arial Rounded MT Bold</vt:lpstr>
      <vt:lpstr>Baloo</vt:lpstr>
      <vt:lpstr>Calibri</vt:lpstr>
      <vt:lpstr>Calibri Light</vt:lpstr>
      <vt:lpstr>Courier New</vt:lpstr>
      <vt:lpstr>Noto Sans Symbols</vt:lpstr>
      <vt:lpstr>Segoe UI</vt:lpstr>
      <vt:lpstr>Symbol</vt:lpstr>
      <vt:lpstr>Tahoma</vt:lpstr>
      <vt:lpstr>Times New Roman</vt:lpstr>
      <vt:lpstr>Office Theme</vt:lpstr>
      <vt:lpstr>1_Office Theme</vt:lpstr>
      <vt:lpstr>Office Theme</vt:lpstr>
      <vt:lpstr>Ysgol Gynradd Cogan Primary School Encourage Effort : Celebrate Success</vt:lpstr>
      <vt:lpstr>Ysgol Gynradd Cogan Primary School 2024-2027 Encourage Effort : Celebrate Success</vt:lpstr>
      <vt:lpstr>Ysgol Gynradd Cogan Primary School 2024-2027 Encourage Effort : Celebrate Success</vt:lpstr>
      <vt:lpstr>Ysgol Gynradd Cogan Primary School 2024-2027 Encourage Effort : Celebrate Success</vt:lpstr>
      <vt:lpstr>Cwricwlwm Llais- Voice Curriculum A balanced and creative curriculum -   Cogan Primary School</vt:lpstr>
      <vt:lpstr>Summary of the New Curriculum for Wales </vt:lpstr>
      <vt:lpstr>Summary of the New Curriculum for Wales </vt:lpstr>
      <vt:lpstr>Summary of the New Curriculum for Wales </vt:lpstr>
      <vt:lpstr>Summary of the New Curriculum for Wales </vt:lpstr>
      <vt:lpstr>Progress on Previous School Improvement Plan (SER) 2022-2024 </vt:lpstr>
      <vt:lpstr>Progress on Previous School Improvement Plan 2022-2024 </vt:lpstr>
      <vt:lpstr>Strengths resulting from SIP 2025-2026: </vt:lpstr>
      <vt:lpstr>Ysgol Gynradd Cogan Primary School 2024-2027 Encourage Effort : Celebrate Success</vt:lpstr>
      <vt:lpstr>Ysgol Gynradd Cogan Primary School 2024-2027 Encourage Effort : Celebrate Success</vt:lpstr>
      <vt:lpstr>Ysgol Gynradd Cogan Primary School 2024-2027 Encourage Effort : Celebrate Success</vt:lpstr>
      <vt:lpstr>Ysgol Gynradd Cogan Primary School 2024-2027 Encourage Effort : Celebrate Success</vt:lpstr>
      <vt:lpstr>Ysgol Gynradd Cogan Primary School 2024-2027 Encourage Effort : Celebrate Success</vt:lpstr>
      <vt:lpstr>Ysgol Gynradd Cogan Primary School 2024-2027 Encourage Effort : Celebrate Success</vt:lpstr>
      <vt:lpstr>Ysgol Gynradd Cogan Primary School 2024-2027 Encourage Effort : Celebrate Success</vt:lpstr>
      <vt:lpstr>Cogan Primary School Community Wellbeing Tree</vt:lpstr>
      <vt:lpstr>Ysgol Gynradd Cogan Primary School 2024-2027 Encourage Effort : Celebrate Success</vt:lpstr>
    </vt:vector>
  </TitlesOfParts>
  <Company>iTeach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Ysgol Gynradd Cogan Primary School 2022-2025 Encourage Effort : Celebrate Success</dc:title>
  <dc:creator>S Sibert (Cogan Primary School)</dc:creator>
  <cp:lastModifiedBy>S Sibert (Cogan Primary School)</cp:lastModifiedBy>
  <cp:revision>66</cp:revision>
  <dcterms:created xsi:type="dcterms:W3CDTF">2022-06-30T14:07:46Z</dcterms:created>
  <dcterms:modified xsi:type="dcterms:W3CDTF">2026-07-02T10:55:37Z</dcterms:modified>
</cp:coreProperties>
</file>